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9" r:id="rId2"/>
  </p:sldMasterIdLst>
  <p:notesMasterIdLst>
    <p:notesMasterId r:id="rId73"/>
  </p:notesMasterIdLst>
  <p:sldIdLst>
    <p:sldId id="426" r:id="rId3"/>
    <p:sldId id="425" r:id="rId4"/>
    <p:sldId id="423" r:id="rId5"/>
    <p:sldId id="257" r:id="rId6"/>
    <p:sldId id="410" r:id="rId7"/>
    <p:sldId id="411" r:id="rId8"/>
    <p:sldId id="288" r:id="rId9"/>
    <p:sldId id="259" r:id="rId10"/>
    <p:sldId id="383" r:id="rId11"/>
    <p:sldId id="272" r:id="rId12"/>
    <p:sldId id="273" r:id="rId13"/>
    <p:sldId id="274" r:id="rId14"/>
    <p:sldId id="384" r:id="rId15"/>
    <p:sldId id="275" r:id="rId16"/>
    <p:sldId id="385" r:id="rId17"/>
    <p:sldId id="276" r:id="rId18"/>
    <p:sldId id="386" r:id="rId19"/>
    <p:sldId id="260" r:id="rId20"/>
    <p:sldId id="278" r:id="rId21"/>
    <p:sldId id="280" r:id="rId22"/>
    <p:sldId id="387" r:id="rId23"/>
    <p:sldId id="281" r:id="rId24"/>
    <p:sldId id="405" r:id="rId25"/>
    <p:sldId id="312" r:id="rId26"/>
    <p:sldId id="416" r:id="rId27"/>
    <p:sldId id="388" r:id="rId28"/>
    <p:sldId id="313" r:id="rId29"/>
    <p:sldId id="314" r:id="rId30"/>
    <p:sldId id="315" r:id="rId31"/>
    <p:sldId id="316" r:id="rId32"/>
    <p:sldId id="389" r:id="rId33"/>
    <p:sldId id="317" r:id="rId34"/>
    <p:sldId id="390" r:id="rId35"/>
    <p:sldId id="318" r:id="rId36"/>
    <p:sldId id="319" r:id="rId37"/>
    <p:sldId id="320" r:id="rId38"/>
    <p:sldId id="321" r:id="rId39"/>
    <p:sldId id="391" r:id="rId40"/>
    <p:sldId id="322" r:id="rId41"/>
    <p:sldId id="392" r:id="rId42"/>
    <p:sldId id="323" r:id="rId43"/>
    <p:sldId id="393" r:id="rId44"/>
    <p:sldId id="324" r:id="rId45"/>
    <p:sldId id="325" r:id="rId46"/>
    <p:sldId id="326" r:id="rId47"/>
    <p:sldId id="417" r:id="rId48"/>
    <p:sldId id="428" r:id="rId49"/>
    <p:sldId id="406" r:id="rId50"/>
    <p:sldId id="327" r:id="rId51"/>
    <p:sldId id="328" r:id="rId52"/>
    <p:sldId id="329" r:id="rId53"/>
    <p:sldId id="330" r:id="rId54"/>
    <p:sldId id="331" r:id="rId55"/>
    <p:sldId id="332" r:id="rId56"/>
    <p:sldId id="333" r:id="rId57"/>
    <p:sldId id="334" r:id="rId58"/>
    <p:sldId id="368" r:id="rId59"/>
    <p:sldId id="336" r:id="rId60"/>
    <p:sldId id="394" r:id="rId61"/>
    <p:sldId id="337" r:id="rId62"/>
    <p:sldId id="338" r:id="rId63"/>
    <p:sldId id="395" r:id="rId64"/>
    <p:sldId id="339" r:id="rId65"/>
    <p:sldId id="396" r:id="rId66"/>
    <p:sldId id="340" r:id="rId67"/>
    <p:sldId id="397" r:id="rId68"/>
    <p:sldId id="341" r:id="rId69"/>
    <p:sldId id="429" r:id="rId70"/>
    <p:sldId id="421" r:id="rId71"/>
    <p:sldId id="427" r:id="rId72"/>
  </p:sldIdLst>
  <p:sldSz cx="12192000" cy="6858000"/>
  <p:notesSz cx="6858000" cy="9144000"/>
  <p:embeddedFontLst>
    <p:embeddedFont>
      <p:font typeface="Roboto Thin" panose="02000000000000000000" pitchFamily="2" charset="0"/>
      <p:regular r:id="rId74"/>
      <p:italic r:id="rId75"/>
    </p:embeddedFont>
    <p:embeddedFont>
      <p:font typeface="Calibri" panose="020F0502020204030204" pitchFamily="34" charset="0"/>
      <p:regular r:id="rId76"/>
      <p:bold r:id="rId77"/>
      <p:italic r:id="rId78"/>
      <p:boldItalic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Roboto Condensed Light" panose="02000000000000000000" pitchFamily="2" charset="0"/>
      <p:regular r:id="rId84"/>
      <p:italic r:id="rId85"/>
    </p:embeddedFont>
    <p:embeddedFont>
      <p:font typeface="Wingdings 3" panose="05040102010807070707" pitchFamily="18" charset="2"/>
      <p:regular r:id="rId86"/>
    </p:embeddedFont>
    <p:embeddedFont>
      <p:font typeface="Wingdings 2" panose="05020102010507070707" pitchFamily="18" charset="2"/>
      <p:regular r:id="rId87"/>
    </p:embeddedFont>
    <p:embeddedFont>
      <p:font typeface="Roboto Condensed" panose="02000000000000000000" pitchFamily="2" charset="0"/>
      <p:regular r:id="rId88"/>
      <p:bold r:id="rId89"/>
      <p:italic r:id="rId90"/>
      <p:boldItalic r:id="rId91"/>
    </p:embeddedFont>
    <p:embeddedFont>
      <p:font typeface="Segoe UI Black" panose="020B0A02040204020203" pitchFamily="34" charset="0"/>
      <p:bold r:id="rId92"/>
      <p:boldItalic r:id="rId93"/>
    </p:embeddedFont>
    <p:embeddedFont>
      <p:font typeface="Roboto Mono Thin" pitchFamily="2" charset="0"/>
      <p:regular r:id="rId94"/>
      <p:italic r:id="rId9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JUfLsN9nDXo0nBGNOAEpoA==" hashData="3jeU2tGSTCvlLe8LVbEZ4AV58oT18I0PNUhpYzXpem2KsZqYsFFQKxIFNF83hyM5LXcdn9D9ARLYdFxj8hbzA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30AA"/>
    <a:srgbClr val="D1C7E8"/>
    <a:srgbClr val="CC99FF"/>
    <a:srgbClr val="9900CC"/>
    <a:srgbClr val="673BBA"/>
    <a:srgbClr val="660066"/>
    <a:srgbClr val="301B92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8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1.fntdata"/><Relationship Id="rId89" Type="http://schemas.openxmlformats.org/officeDocument/2006/relationships/font" Target="fonts/font1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.fntdata"/><Relationship Id="rId79" Type="http://schemas.openxmlformats.org/officeDocument/2006/relationships/font" Target="fonts/font6.fntdata"/><Relationship Id="rId5" Type="http://schemas.openxmlformats.org/officeDocument/2006/relationships/slide" Target="slides/slide3.xml"/><Relationship Id="rId90" Type="http://schemas.openxmlformats.org/officeDocument/2006/relationships/font" Target="fonts/font17.fntdata"/><Relationship Id="rId95" Type="http://schemas.openxmlformats.org/officeDocument/2006/relationships/font" Target="fonts/font22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font" Target="fonts/font7.fntdata"/><Relationship Id="rId85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font" Target="fonts/font2.fntdata"/><Relationship Id="rId83" Type="http://schemas.openxmlformats.org/officeDocument/2006/relationships/font" Target="fonts/font10.fntdata"/><Relationship Id="rId88" Type="http://schemas.openxmlformats.org/officeDocument/2006/relationships/font" Target="fonts/font15.fntdata"/><Relationship Id="rId91" Type="http://schemas.openxmlformats.org/officeDocument/2006/relationships/font" Target="fonts/font18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78" Type="http://schemas.openxmlformats.org/officeDocument/2006/relationships/font" Target="fonts/font5.fntdata"/><Relationship Id="rId81" Type="http://schemas.openxmlformats.org/officeDocument/2006/relationships/font" Target="fonts/font8.fntdata"/><Relationship Id="rId86" Type="http://schemas.openxmlformats.org/officeDocument/2006/relationships/font" Target="fonts/font13.fntdata"/><Relationship Id="rId94" Type="http://schemas.openxmlformats.org/officeDocument/2006/relationships/font" Target="fonts/font21.fntdata"/><Relationship Id="rId9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3.fntdata"/><Relationship Id="rId97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4.fntdata"/><Relationship Id="rId61" Type="http://schemas.openxmlformats.org/officeDocument/2006/relationships/slide" Target="slides/slide59.xml"/><Relationship Id="rId82" Type="http://schemas.openxmlformats.org/officeDocument/2006/relationships/font" Target="fonts/font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20.fntdata"/><Relationship Id="rId98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wmf"/></Relationships>
</file>

<file path=ppt/media/hdphoto1.wdp>
</file>

<file path=ppt/media/hdphoto2.wdp>
</file>

<file path=ppt/media/image1.png>
</file>

<file path=ppt/media/image10.jpe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jpeg>
</file>

<file path=ppt/media/image32.gif>
</file>

<file path=ppt/media/image33.gif>
</file>

<file path=ppt/media/image34.gif>
</file>

<file path=ppt/media/image35.gif>
</file>

<file path=ppt/media/image36.png>
</file>

<file path=ppt/media/image37.gif>
</file>

<file path=ppt/media/image38.gif>
</file>

<file path=ppt/media/image39.gif>
</file>

<file path=ppt/media/image4.png>
</file>

<file path=ppt/media/image40.png>
</file>

<file path=ppt/media/image41.png>
</file>

<file path=ppt/media/image42.jpg>
</file>

<file path=ppt/media/image43.jpg>
</file>

<file path=ppt/media/image44.jpeg>
</file>

<file path=ppt/media/image45.gif>
</file>

<file path=ppt/media/image46.gif>
</file>

<file path=ppt/media/image47.jpg>
</file>

<file path=ppt/media/image48.png>
</file>

<file path=ppt/media/image49.png>
</file>

<file path=ppt/media/image5.png>
</file>

<file path=ppt/media/image50.png>
</file>

<file path=ppt/media/image51.gif>
</file>

<file path=ppt/media/image52.png>
</file>

<file path=ppt/media/image53.jpg>
</file>

<file path=ppt/media/image54.jpg>
</file>

<file path=ppt/media/image55.jpg>
</file>

<file path=ppt/media/image56.jpg>
</file>

<file path=ppt/media/image57.wmf>
</file>

<file path=ppt/media/image58.gif>
</file>

<file path=ppt/media/image59.wmf>
</file>

<file path=ppt/media/image6.png>
</file>

<file path=ppt/media/image60.jpg>
</file>

<file path=ppt/media/image61.jpeg>
</file>

<file path=ppt/media/image62.jpg>
</file>

<file path=ppt/media/image63.jpg>
</file>

<file path=ppt/media/image64.png>
</file>

<file path=ppt/media/image65.png>
</file>

<file path=ppt/media/image66.gif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gif>
</file>

<file path=ppt/media/image74.gif>
</file>

<file path=ppt/media/image75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5ED5C-BBB7-442B-9FE3-67975314FB4E}" type="datetimeFigureOut">
              <a:rPr lang="en-IN" smtClean="0"/>
              <a:t>25-07-2021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B2C50-E38C-4E3C-99D8-386543A5BA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682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0.jpeg"/><Relationship Id="rId4" Type="http://schemas.openxmlformats.org/officeDocument/2006/relationships/image" Target="../media/image6.png"/><Relationship Id="rId9" Type="http://schemas.microsoft.com/office/2007/relationships/hdphoto" Target="../media/hdphoto2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0.jpeg"/><Relationship Id="rId4" Type="http://schemas.openxmlformats.org/officeDocument/2006/relationships/image" Target="../media/image6.png"/><Relationship Id="rId9" Type="http://schemas.microsoft.com/office/2007/relationships/hdphoto" Target="../media/hdphoto2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776216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lnSpc>
                <a:spcPct val="119000"/>
              </a:lnSpc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lnSpc>
                <a:spcPct val="119000"/>
              </a:lnSpc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lnSpc>
                <a:spcPct val="119000"/>
              </a:lnSpc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lnSpc>
                <a:spcPct val="119000"/>
              </a:lnSpc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373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Deep Pu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="" xmlns:a16="http://schemas.microsoft.com/office/drawing/2014/main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="" xmlns:a16="http://schemas.microsoft.com/office/drawing/2014/main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5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=""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=""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 smtClean="0"/>
              <a:t>Swati.sharma@darshan.ac.in</a:t>
            </a:r>
            <a:endParaRPr lang="en-US" dirty="0"/>
          </a:p>
        </p:txBody>
      </p: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 smtClean="0"/>
              <a:t>(O) 9727747317</a:t>
            </a:r>
            <a:endParaRPr lang="en-US" dirty="0"/>
          </a:p>
        </p:txBody>
      </p:sp>
      <p:sp>
        <p:nvSpPr>
          <p:cNvPr id="40" name="Text Placeholder 2">
            <a:extLst>
              <a:ext uri="{FF2B5EF4-FFF2-40B4-BE49-F238E27FC236}">
                <a16:creationId xmlns=""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Computer Engineering Department</a:t>
            </a:r>
            <a:endParaRPr lang="en-US" dirty="0"/>
          </a:p>
        </p:txBody>
      </p:sp>
      <p:sp>
        <p:nvSpPr>
          <p:cNvPr id="53" name="Text Placeholder 2">
            <a:extLst>
              <a:ext uri="{FF2B5EF4-FFF2-40B4-BE49-F238E27FC236}">
                <a16:creationId xmlns=""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baseline="0" dirty="0">
                <a:gradFill flip="none" rotWithShape="1">
                  <a:gsLst>
                    <a:gs pos="10000">
                      <a:srgbClr val="301B92"/>
                    </a:gs>
                    <a:gs pos="100000">
                      <a:srgbClr val="673BB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Prof. Swati R Sharma</a:t>
            </a:r>
            <a:endParaRPr lang="en-US" dirty="0"/>
          </a:p>
        </p:txBody>
      </p:sp>
      <p:pic>
        <p:nvPicPr>
          <p:cNvPr id="54" name="Picture 53">
            <a:extLst>
              <a:ext uri="{FF2B5EF4-FFF2-40B4-BE49-F238E27FC236}">
                <a16:creationId xmlns=""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=""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5581" y="37795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IN" b="1" dirty="0" smtClean="0"/>
              <a:t>Mobile Computing and Wireless Communication </a:t>
            </a:r>
            <a:r>
              <a:rPr lang="en-IN" b="1" dirty="0" smtClean="0">
                <a:ea typeface="Roboto Mono Thin" pitchFamily="2" charset="0"/>
              </a:rPr>
              <a:t>(MCWC)</a:t>
            </a:r>
          </a:p>
          <a:p>
            <a:r>
              <a:rPr lang="en-IN" b="1" dirty="0" smtClean="0">
                <a:ea typeface="Roboto Mono Thin" pitchFamily="2" charset="0"/>
              </a:rPr>
              <a:t>GTU #</a:t>
            </a:r>
            <a:r>
              <a:rPr lang="en-IN" dirty="0" smtClean="0">
                <a:ea typeface="Roboto Mono Thin" pitchFamily="2" charset="0"/>
              </a:rPr>
              <a:t> </a:t>
            </a:r>
            <a:r>
              <a:rPr lang="en-IN" b="1" dirty="0" smtClean="0">
                <a:ea typeface="Roboto Mono Thin" pitchFamily="2" charset="0"/>
              </a:rPr>
              <a:t>3170710</a:t>
            </a:r>
            <a:r>
              <a:rPr lang="en-IN" b="1" dirty="0" smtClean="0"/>
              <a:t> </a:t>
            </a:r>
            <a:endParaRPr lang="en-US" dirty="0"/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="" xmlns:a16="http://schemas.microsoft.com/office/drawing/2014/main" id="{BE300026-40E8-4FB1-998A-9CEB5F7A1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="" xmlns:a16="http://schemas.microsoft.com/office/drawing/2014/main" id="{DB3B5E9B-B4F0-4E85-954A-F7CC04BBF2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777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776216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lnSpc>
                <a:spcPct val="119000"/>
              </a:lnSpc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lnSpc>
                <a:spcPct val="119000"/>
              </a:lnSpc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lnSpc>
                <a:spcPct val="119000"/>
              </a:lnSpc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lnSpc>
                <a:spcPct val="119000"/>
              </a:lnSpc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300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986528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145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004816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956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07171932-FFF4-4D27-9425-8CB5D27A92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81" b="21180"/>
          <a:stretch/>
        </p:blipFill>
        <p:spPr>
          <a:xfrm rot="16200000">
            <a:off x="9807099" y="606901"/>
            <a:ext cx="2991808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639DF2A-5426-428D-B32D-78E9191D8A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46" t="18062" r="2731" b="17724"/>
          <a:stretch/>
        </p:blipFill>
        <p:spPr>
          <a:xfrm>
            <a:off x="0" y="401568"/>
            <a:ext cx="543946" cy="772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8C6168-C8A4-4660-9D38-045657B80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lang="en-US" sz="6000" b="1" kern="1200" dirty="0">
                <a:gradFill flip="none" rotWithShape="1">
                  <a:gsLst>
                    <a:gs pos="0">
                      <a:srgbClr val="301B92"/>
                    </a:gs>
                    <a:gs pos="100000">
                      <a:srgbClr val="673BBA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Write here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66C89DA-344D-4448-822C-2826084EF1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Write here Section Subtitle</a:t>
            </a:r>
          </a:p>
        </p:txBody>
      </p:sp>
      <p:sp>
        <p:nvSpPr>
          <p:cNvPr id="8" name="Freeform 17">
            <a:extLst>
              <a:ext uri="{FF2B5EF4-FFF2-40B4-BE49-F238E27FC236}">
                <a16:creationId xmlns="" xmlns:a16="http://schemas.microsoft.com/office/drawing/2014/main" id="{910DC0DC-3FC7-402D-8C9F-62D3ACC8DC86}"/>
              </a:ext>
            </a:extLst>
          </p:cNvPr>
          <p:cNvSpPr>
            <a:spLocks/>
          </p:cNvSpPr>
          <p:nvPr/>
        </p:nvSpPr>
        <p:spPr bwMode="auto">
          <a:xfrm>
            <a:off x="0" y="5905332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660066"/>
              </a:gs>
              <a:gs pos="50000">
                <a:srgbClr val="9900CC"/>
              </a:gs>
              <a:gs pos="100000">
                <a:srgbClr val="CC66F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2802A992-B18A-47D4-8497-02E7586DF58D}"/>
              </a:ext>
            </a:extLst>
          </p:cNvPr>
          <p:cNvGrpSpPr/>
          <p:nvPr/>
        </p:nvGrpSpPr>
        <p:grpSpPr>
          <a:xfrm>
            <a:off x="9437223" y="6087939"/>
            <a:ext cx="2554143" cy="587454"/>
            <a:chOff x="131177" y="5775962"/>
            <a:chExt cx="2530239" cy="581956"/>
          </a:xfrm>
        </p:grpSpPr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8DD61FEC-075B-4EDD-97CA-36E6F72630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CB550E12-AA95-4B1B-A8D2-ED01E515FC43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17">
            <a:extLst>
              <a:ext uri="{FF2B5EF4-FFF2-40B4-BE49-F238E27FC236}">
                <a16:creationId xmlns=""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68860">
                <a:srgbClr val="5430AA"/>
              </a:gs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66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858512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FE191CF5-3D57-422B-B2EB-FF235E30DB22}"/>
              </a:ext>
            </a:extLst>
          </p:cNvPr>
          <p:cNvGrpSpPr/>
          <p:nvPr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C9B183D5-5DE8-48E7-85E7-60CE9D0FD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62445F4B-50F2-4CA0-A5C5-6D690A29F3F2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6670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105400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913602D2-CAF0-4790-95E8-87990761ED0C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A378A2C8-EF9C-479C-ACF0-D9819B46DF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61DE4F58-7D48-453D-89E1-B25767150977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6580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162550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15C60ED7-12D4-496E-AF73-0995BE8C12FD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30CB04CE-0025-4B1F-B962-A759D179D8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43F480CB-A4AF-424E-90DB-5B677403441A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12965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4020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D71C1D1-D056-4C60-9F03-E6291617B71F}"/>
              </a:ext>
            </a:extLst>
          </p:cNvPr>
          <p:cNvSpPr txBox="1"/>
          <p:nvPr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to Crop Circular Photo?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E0451329-7800-417A-9D19-D93464C63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13200" y="1808163"/>
            <a:ext cx="3890962" cy="3890962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7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986528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406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Deep Pu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6A9211E-289E-4822-AE7F-7B95A873EBBD}"/>
              </a:ext>
            </a:extLst>
          </p:cNvPr>
          <p:cNvSpPr txBox="1"/>
          <p:nvPr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="" xmlns:a16="http://schemas.microsoft.com/office/drawing/2014/main" id="{EB889181-F145-4E62-A282-E5B77978D1F3}"/>
              </a:ext>
            </a:extLst>
          </p:cNvPr>
          <p:cNvSpPr>
            <a:spLocks/>
          </p:cNvSpPr>
          <p:nvPr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="" xmlns:a16="http://schemas.microsoft.com/office/drawing/2014/main" id="{5E9DA42E-B221-4BBE-B651-F7171591BCD7}"/>
              </a:ext>
            </a:extLst>
          </p:cNvPr>
          <p:cNvSpPr>
            <a:spLocks/>
          </p:cNvSpPr>
          <p:nvPr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5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=""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=""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3F48F6-739E-4659-B107-DABA716A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828AA7FF-D902-41DB-A12A-45135201E8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 smtClean="0"/>
              <a:t>Swati.sharma@darshan.ac.in</a:t>
            </a:r>
            <a:endParaRPr lang="en-US" dirty="0"/>
          </a:p>
        </p:txBody>
      </p: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F1EDDD62-43C6-4DEE-BBD9-CD0004E7EB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 smtClean="0"/>
              <a:t>(O) 9727747317</a:t>
            </a:r>
            <a:endParaRPr lang="en-US" dirty="0"/>
          </a:p>
        </p:txBody>
      </p:sp>
      <p:sp>
        <p:nvSpPr>
          <p:cNvPr id="40" name="Text Placeholder 2">
            <a:extLst>
              <a:ext uri="{FF2B5EF4-FFF2-40B4-BE49-F238E27FC236}">
                <a16:creationId xmlns=""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Computer Engineering Department</a:t>
            </a:r>
            <a:endParaRPr lang="en-US" dirty="0"/>
          </a:p>
        </p:txBody>
      </p:sp>
      <p:sp>
        <p:nvSpPr>
          <p:cNvPr id="53" name="Text Placeholder 2">
            <a:extLst>
              <a:ext uri="{FF2B5EF4-FFF2-40B4-BE49-F238E27FC236}">
                <a16:creationId xmlns=""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baseline="0" dirty="0">
                <a:gradFill flip="none" rotWithShape="1">
                  <a:gsLst>
                    <a:gs pos="10000">
                      <a:srgbClr val="301B92"/>
                    </a:gs>
                    <a:gs pos="100000">
                      <a:srgbClr val="673BB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Prof. Swati R Sharma</a:t>
            </a:r>
            <a:endParaRPr lang="en-US" dirty="0"/>
          </a:p>
        </p:txBody>
      </p:sp>
      <p:pic>
        <p:nvPicPr>
          <p:cNvPr id="54" name="Picture 53">
            <a:extLst>
              <a:ext uri="{FF2B5EF4-FFF2-40B4-BE49-F238E27FC236}">
                <a16:creationId xmlns=""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=""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5581" y="37795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IN" b="1" dirty="0" smtClean="0"/>
              <a:t>Mobile Computing and Wireless Communication </a:t>
            </a:r>
            <a:r>
              <a:rPr lang="en-IN" b="1" dirty="0" smtClean="0">
                <a:ea typeface="Roboto Mono Thin" pitchFamily="2" charset="0"/>
              </a:rPr>
              <a:t>(MCWC)</a:t>
            </a:r>
            <a:endParaRPr lang="en-US" dirty="0"/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="" xmlns:a16="http://schemas.microsoft.com/office/drawing/2014/main" id="{BE300026-40E8-4FB1-998A-9CEB5F7A1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="" xmlns:a16="http://schemas.microsoft.com/office/drawing/2014/main" id="{DB3B5E9B-B4F0-4E85-954A-F7CC04BBF2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47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2967F7A9-F404-4412-B868-8EB67A41E2A4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=""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7CD05EDD-7D4D-4F15-B3BB-F4E2E35E1780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="" xmlns:a16="http://schemas.microsoft.com/office/drawing/2014/main" id="{CA463A36-7025-4394-9467-8A3EC3425B00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="" xmlns:a16="http://schemas.microsoft.com/office/drawing/2014/main" id="{BF2BE79E-EA17-4AB9-8CB5-714A52A6B2F5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004816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="" xmlns:a16="http://schemas.microsoft.com/office/drawing/2014/main" id="{FE084249-8DB7-4B0A-AA7A-A1A407FC0773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="" xmlns:a16="http://schemas.microsoft.com/office/drawing/2014/main" id="{ACB01872-4321-4181-A609-1C503C074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rgbClr val="5430AA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rgbClr val="5430AA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rgbClr val="5430AA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rgbClr val="5430AA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05596C8C-2163-45E8-B709-8118C381771F}"/>
              </a:ext>
            </a:extLst>
          </p:cNvPr>
          <p:cNvCxnSpPr/>
          <p:nvPr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F86BF578-C91A-4942-95D5-11408C3CCACF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036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07171932-FFF4-4D27-9425-8CB5D27A92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81" b="21180"/>
          <a:stretch/>
        </p:blipFill>
        <p:spPr>
          <a:xfrm rot="16200000">
            <a:off x="9807099" y="606901"/>
            <a:ext cx="2991808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639DF2A-5426-428D-B32D-78E9191D8A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46" t="18062" r="2731" b="17724"/>
          <a:stretch/>
        </p:blipFill>
        <p:spPr>
          <a:xfrm>
            <a:off x="0" y="401568"/>
            <a:ext cx="543946" cy="772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8C6168-C8A4-4660-9D38-045657B80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lang="en-US" sz="6000" b="1" kern="1200" dirty="0">
                <a:gradFill flip="none" rotWithShape="1">
                  <a:gsLst>
                    <a:gs pos="0">
                      <a:srgbClr val="301B92"/>
                    </a:gs>
                    <a:gs pos="100000">
                      <a:srgbClr val="673BBA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Write here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66C89DA-344D-4448-822C-2826084EF1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Write here Section Subtitle</a:t>
            </a:r>
          </a:p>
        </p:txBody>
      </p:sp>
      <p:sp>
        <p:nvSpPr>
          <p:cNvPr id="8" name="Freeform 17">
            <a:extLst>
              <a:ext uri="{FF2B5EF4-FFF2-40B4-BE49-F238E27FC236}">
                <a16:creationId xmlns="" xmlns:a16="http://schemas.microsoft.com/office/drawing/2014/main" id="{910DC0DC-3FC7-402D-8C9F-62D3ACC8DC86}"/>
              </a:ext>
            </a:extLst>
          </p:cNvPr>
          <p:cNvSpPr>
            <a:spLocks/>
          </p:cNvSpPr>
          <p:nvPr/>
        </p:nvSpPr>
        <p:spPr bwMode="auto">
          <a:xfrm>
            <a:off x="0" y="5905332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660066"/>
              </a:gs>
              <a:gs pos="50000">
                <a:srgbClr val="9900CC"/>
              </a:gs>
              <a:gs pos="100000">
                <a:srgbClr val="CC66F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2802A992-B18A-47D4-8497-02E7586DF58D}"/>
              </a:ext>
            </a:extLst>
          </p:cNvPr>
          <p:cNvGrpSpPr/>
          <p:nvPr/>
        </p:nvGrpSpPr>
        <p:grpSpPr>
          <a:xfrm>
            <a:off x="9437223" y="6087939"/>
            <a:ext cx="2554143" cy="587454"/>
            <a:chOff x="131177" y="5775962"/>
            <a:chExt cx="2530239" cy="581956"/>
          </a:xfrm>
        </p:grpSpPr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8DD61FEC-075B-4EDD-97CA-36E6F72630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CB550E12-AA95-4B1B-A8D2-ED01E515FC43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17">
            <a:extLst>
              <a:ext uri="{FF2B5EF4-FFF2-40B4-BE49-F238E27FC236}">
                <a16:creationId xmlns=""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68860">
                <a:srgbClr val="5430AA"/>
              </a:gs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098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4858512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FE191CF5-3D57-422B-B2EB-FF235E30DB22}"/>
              </a:ext>
            </a:extLst>
          </p:cNvPr>
          <p:cNvGrpSpPr/>
          <p:nvPr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C9B183D5-5DE8-48E7-85E7-60CE9D0FD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62445F4B-50F2-4CA0-A5C5-6D690A29F3F2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6420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105400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913602D2-CAF0-4790-95E8-87990761ED0C}"/>
              </a:ext>
            </a:extLst>
          </p:cNvPr>
          <p:cNvGrpSpPr/>
          <p:nvPr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A378A2C8-EF9C-479C-ACF0-D9819B46DF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61DE4F58-7D48-453D-89E1-B25767150977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71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k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5D17CCA1-DDAA-4D6C-AAE4-2ECFF46CFEAB}"/>
              </a:ext>
            </a:extLst>
          </p:cNvPr>
          <p:cNvSpPr/>
          <p:nvPr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="" xmlns:a16="http://schemas.microsoft.com/office/drawing/2014/main" id="{F2FD45BD-9964-4102-8DE9-72CDDDD20A49}"/>
              </a:ext>
            </a:extLst>
          </p:cNvPr>
          <p:cNvSpPr txBox="1">
            <a:spLocks/>
          </p:cNvSpPr>
          <p:nvPr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Swati R Sharma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="" xmlns:a16="http://schemas.microsoft.com/office/drawing/2014/main" id="{59055D82-7978-44A5-82D1-0A4E00B382BF}"/>
              </a:ext>
            </a:extLst>
          </p:cNvPr>
          <p:cNvSpPr txBox="1">
            <a:spLocks/>
          </p:cNvSpPr>
          <p:nvPr/>
        </p:nvSpPr>
        <p:spPr>
          <a:xfrm>
            <a:off x="4038600" y="6604000"/>
            <a:ext cx="5162550" cy="254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 1 – </a:t>
            </a:r>
            <a:r>
              <a:rPr lang="en-IN" sz="1200" kern="1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Introduction to  Transmission Fundamentals</a:t>
            </a:r>
            <a:endParaRPr lang="en-US" sz="1200" kern="1200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="" xmlns:a16="http://schemas.microsoft.com/office/drawing/2014/main" id="{32768103-D8F5-4649-8107-E4B3B8C554BB}"/>
              </a:ext>
            </a:extLst>
          </p:cNvPr>
          <p:cNvSpPr txBox="1">
            <a:spLocks/>
          </p:cNvSpPr>
          <p:nvPr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86C86632-7EFD-4A64-85B1-0CE7D13E0C97}"/>
              </a:ext>
            </a:extLst>
          </p:cNvPr>
          <p:cNvCxnSpPr/>
          <p:nvPr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15C60ED7-12D4-496E-AF73-0995BE8C12FD}"/>
              </a:ext>
            </a:extLst>
          </p:cNvPr>
          <p:cNvGrpSpPr/>
          <p:nvPr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30CB04CE-0025-4B1F-B962-A759D179D8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43F480CB-A4AF-424E-90DB-5B677403441A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4119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053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D71C1D1-D056-4C60-9F03-E6291617B71F}"/>
              </a:ext>
            </a:extLst>
          </p:cNvPr>
          <p:cNvSpPr txBox="1"/>
          <p:nvPr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to Crop Circular Photo?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E0451329-7800-417A-9D19-D93464C63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13200" y="1808163"/>
            <a:ext cx="3890962" cy="3890962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40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BF5063B-909B-4A7F-B502-78022804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027DDF1-16E2-4622-B8FD-0148CD5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27EA166-F18A-4D32-AA1F-AE475D491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53299-B7E8-4546-B0EE-F2789FAB0090}" type="datetimeFigureOut">
              <a:rPr lang="en-IN" smtClean="0"/>
              <a:t>25-07-2021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05C5379-5B41-4775-9279-F9F7608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A4B342-6FD5-4BB7-B9AE-3C5081C0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93B2D-A1B2-418D-80F1-2A1E26A7B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321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BF5063B-909B-4A7F-B502-78022804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027DDF1-16E2-4622-B8FD-0148CD5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27EA166-F18A-4D32-AA1F-AE475D491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53299-B7E8-4546-B0EE-F2789FAB0090}" type="datetimeFigureOut">
              <a:rPr lang="en-IN" smtClean="0"/>
              <a:t>25-07-2021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05C5379-5B41-4775-9279-F9F7608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A4B342-6FD5-4BB7-B9AE-3C5081C0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93B2D-A1B2-418D-80F1-2A1E26A7B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15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eg"/><Relationship Id="rId4" Type="http://schemas.openxmlformats.org/officeDocument/2006/relationships/image" Target="../media/image4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8.gif"/><Relationship Id="rId4" Type="http://schemas.openxmlformats.org/officeDocument/2006/relationships/image" Target="../media/image57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9.w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e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jpg"/><Relationship Id="rId4" Type="http://schemas.openxmlformats.org/officeDocument/2006/relationships/image" Target="../media/image6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gi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jpeg"/><Relationship Id="rId7" Type="http://schemas.openxmlformats.org/officeDocument/2006/relationships/image" Target="../media/image22.jp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jp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gif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gi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gi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5400" dirty="0"/>
              <a:t>Introduction to </a:t>
            </a:r>
            <a:r>
              <a:rPr lang="en-IN" sz="4400" dirty="0" smtClean="0"/>
              <a:t/>
            </a:r>
            <a:br>
              <a:rPr lang="en-IN" sz="4400" dirty="0" smtClean="0"/>
            </a:br>
            <a:r>
              <a:rPr lang="en-IN" sz="4400" dirty="0" smtClean="0"/>
              <a:t>MCWC</a:t>
            </a:r>
            <a:br>
              <a:rPr lang="en-IN" sz="4400" dirty="0" smtClean="0"/>
            </a:br>
            <a:endParaRPr lang="en-IN" sz="4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 smtClean="0"/>
              <a:t>swati.sharma@darshan.ac.in</a:t>
            </a:r>
            <a:endParaRPr lang="en-IN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 smtClean="0"/>
              <a:t>(O)</a:t>
            </a:r>
            <a:r>
              <a:rPr lang="en-IN" dirty="0"/>
              <a:t> 9727747317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Computer Engineering Department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Prof.Swati</a:t>
            </a:r>
            <a:r>
              <a:rPr lang="en-IN" dirty="0" smtClean="0"/>
              <a:t> R Sharma</a:t>
            </a:r>
            <a:endParaRPr lang="en-IN" dirty="0"/>
          </a:p>
        </p:txBody>
      </p:sp>
      <p:pic>
        <p:nvPicPr>
          <p:cNvPr id="11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705581" y="37795"/>
            <a:ext cx="4646358" cy="734653"/>
          </a:xfrm>
        </p:spPr>
        <p:txBody>
          <a:bodyPr/>
          <a:lstStyle/>
          <a:p>
            <a:r>
              <a:rPr lang="en-US" b="1" dirty="0" smtClean="0">
                <a:latin typeface="+mj-lt"/>
              </a:rPr>
              <a:t>Mobile Computing Wireless Communication</a:t>
            </a:r>
          </a:p>
          <a:p>
            <a:r>
              <a:rPr lang="en-US" b="1" dirty="0" smtClean="0">
                <a:latin typeface="+mj-lt"/>
              </a:rPr>
              <a:t>(MCWC)</a:t>
            </a:r>
          </a:p>
          <a:p>
            <a:r>
              <a:rPr lang="en-US" b="1" dirty="0" smtClean="0">
                <a:latin typeface="+mj-lt"/>
              </a:rPr>
              <a:t>GTU </a:t>
            </a:r>
            <a:r>
              <a:rPr lang="en-US" b="1" smtClean="0">
                <a:latin typeface="+mj-lt"/>
              </a:rPr>
              <a:t># 3170710</a:t>
            </a:r>
            <a:endParaRPr lang="en-US" b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5221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Time Domain Concept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7460245" cy="5604031"/>
          </a:xfrm>
        </p:spPr>
        <p:txBody>
          <a:bodyPr/>
          <a:lstStyle/>
          <a:p>
            <a:pPr marL="0" indent="0">
              <a:buNone/>
            </a:pPr>
            <a:r>
              <a:rPr lang="en-IN" b="1" dirty="0" smtClean="0">
                <a:latin typeface="+mj-lt"/>
              </a:rPr>
              <a:t>Analog Signal</a:t>
            </a:r>
          </a:p>
          <a:p>
            <a:r>
              <a:rPr lang="en-US" altLang="en-US" dirty="0" smtClean="0"/>
              <a:t>Signal </a:t>
            </a:r>
            <a:r>
              <a:rPr lang="en-US" altLang="en-US" dirty="0"/>
              <a:t>intensity </a:t>
            </a:r>
            <a:r>
              <a:rPr lang="en-US" altLang="en-US" dirty="0">
                <a:solidFill>
                  <a:srgbClr val="5430AA"/>
                </a:solidFill>
              </a:rPr>
              <a:t>varies</a:t>
            </a:r>
            <a:r>
              <a:rPr lang="en-US" altLang="en-US" sz="2800" dirty="0"/>
              <a:t> </a:t>
            </a:r>
            <a:r>
              <a:rPr lang="en-US" altLang="en-US" dirty="0"/>
              <a:t>in a smooth fashion over time</a:t>
            </a:r>
          </a:p>
          <a:p>
            <a:pPr lvl="1"/>
            <a:r>
              <a:rPr lang="en-US" altLang="en-US" dirty="0"/>
              <a:t>No breaks or discontinuities in the signal</a:t>
            </a:r>
          </a:p>
          <a:p>
            <a:pPr lvl="1"/>
            <a:r>
              <a:rPr lang="en-IN" dirty="0"/>
              <a:t>Application: </a:t>
            </a:r>
            <a:r>
              <a:rPr lang="en-IN" dirty="0">
                <a:solidFill>
                  <a:srgbClr val="5430AA"/>
                </a:solidFill>
              </a:rPr>
              <a:t>audio</a:t>
            </a:r>
            <a:r>
              <a:rPr lang="en-IN" dirty="0"/>
              <a:t> and </a:t>
            </a:r>
            <a:r>
              <a:rPr lang="en-IN" dirty="0">
                <a:solidFill>
                  <a:srgbClr val="5430AA"/>
                </a:solidFill>
              </a:rPr>
              <a:t>video</a:t>
            </a:r>
            <a:r>
              <a:rPr lang="en-IN" dirty="0"/>
              <a:t> transmission</a:t>
            </a:r>
            <a:r>
              <a:rPr lang="en-IN" dirty="0" smtClean="0"/>
              <a:t>.</a:t>
            </a:r>
          </a:p>
          <a:p>
            <a:pPr lvl="1"/>
            <a:r>
              <a:rPr lang="en-IN" dirty="0" smtClean="0"/>
              <a:t>Example: Temperature </a:t>
            </a:r>
            <a:r>
              <a:rPr lang="en-IN" dirty="0"/>
              <a:t>sensors, FM </a:t>
            </a:r>
            <a:r>
              <a:rPr lang="en-IN" dirty="0" smtClean="0"/>
              <a:t>radio, </a:t>
            </a:r>
            <a:r>
              <a:rPr lang="en-IN" dirty="0"/>
              <a:t>Photocells, Light </a:t>
            </a:r>
            <a:r>
              <a:rPr lang="en-IN" dirty="0" smtClean="0"/>
              <a:t>sensor etc.</a:t>
            </a:r>
          </a:p>
          <a:p>
            <a:pPr lvl="1"/>
            <a:endParaRPr lang="en-IN" dirty="0" smtClean="0"/>
          </a:p>
          <a:p>
            <a:pPr marL="0" indent="0">
              <a:buNone/>
            </a:pPr>
            <a:r>
              <a:rPr lang="en-IN" b="1" dirty="0">
                <a:latin typeface="+mj-lt"/>
              </a:rPr>
              <a:t>Digital Signal</a:t>
            </a:r>
          </a:p>
          <a:p>
            <a:pPr lvl="0"/>
            <a:r>
              <a:rPr lang="en-US" altLang="en-US" dirty="0" smtClean="0"/>
              <a:t>Signal </a:t>
            </a:r>
            <a:r>
              <a:rPr lang="en-US" altLang="en-US" dirty="0"/>
              <a:t>intensity maintains a </a:t>
            </a:r>
            <a:r>
              <a:rPr lang="en-US" altLang="en-US" dirty="0">
                <a:solidFill>
                  <a:srgbClr val="5430AA"/>
                </a:solidFill>
              </a:rPr>
              <a:t>constant level </a:t>
            </a:r>
            <a:r>
              <a:rPr lang="en-US" altLang="en-US" dirty="0"/>
              <a:t>for some period of time and then changes to another constant </a:t>
            </a:r>
            <a:r>
              <a:rPr lang="en-US" altLang="en-US" dirty="0" smtClean="0"/>
              <a:t>level</a:t>
            </a:r>
          </a:p>
          <a:p>
            <a:pPr lvl="1"/>
            <a:r>
              <a:rPr lang="en-IN" dirty="0"/>
              <a:t>Application: </a:t>
            </a:r>
            <a:r>
              <a:rPr lang="en-IN" dirty="0">
                <a:solidFill>
                  <a:srgbClr val="5430AA"/>
                </a:solidFill>
              </a:rPr>
              <a:t>Computing</a:t>
            </a:r>
            <a:r>
              <a:rPr lang="en-IN" dirty="0"/>
              <a:t> and </a:t>
            </a:r>
            <a:r>
              <a:rPr lang="en-IN" dirty="0">
                <a:solidFill>
                  <a:srgbClr val="5430AA"/>
                </a:solidFill>
              </a:rPr>
              <a:t>digital electronics </a:t>
            </a:r>
            <a:endParaRPr lang="en-IN" dirty="0" smtClean="0">
              <a:solidFill>
                <a:srgbClr val="5430AA"/>
              </a:solidFill>
            </a:endParaRPr>
          </a:p>
          <a:p>
            <a:pPr lvl="1"/>
            <a:r>
              <a:rPr lang="en-IN" dirty="0" smtClean="0"/>
              <a:t>Example: </a:t>
            </a:r>
            <a:r>
              <a:rPr lang="en-IN" dirty="0"/>
              <a:t>Computers, CDs, DVDs </a:t>
            </a:r>
            <a:endParaRPr lang="en-US" altLang="en-US" dirty="0" smtClean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724" y="995378"/>
            <a:ext cx="4181475" cy="21050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724" y="3448050"/>
            <a:ext cx="4228120" cy="228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5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Time Domain Concept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035" y="863444"/>
            <a:ext cx="5502965" cy="2119661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31180" y="863444"/>
            <a:ext cx="6448524" cy="405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Periodic </a:t>
            </a:r>
            <a:r>
              <a:rPr lang="en-US" b="1" dirty="0" smtClean="0"/>
              <a:t>signal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analog or digital signal pattern that </a:t>
            </a:r>
            <a:r>
              <a:rPr lang="en-US" dirty="0">
                <a:solidFill>
                  <a:srgbClr val="301B92"/>
                </a:solidFill>
              </a:rPr>
              <a:t>repeats</a:t>
            </a:r>
            <a:r>
              <a:rPr lang="en-US" dirty="0"/>
              <a:t> over time.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600" i="1" dirty="0">
                <a:solidFill>
                  <a:srgbClr val="000000"/>
                </a:solidFill>
                <a:latin typeface="Symbol" charset="2"/>
                <a:ea typeface="新細明體" charset="0"/>
                <a:cs typeface="Times New Roman" charset="0"/>
              </a:rPr>
              <a:t>	</a:t>
            </a:r>
            <a:endParaRPr lang="en-US" sz="1600" i="1" dirty="0" smtClean="0">
              <a:solidFill>
                <a:srgbClr val="000000"/>
              </a:solidFill>
              <a:latin typeface="Symbol" charset="2"/>
              <a:ea typeface="新細明體" charset="0"/>
              <a:cs typeface="Times New Roman" charset="0"/>
            </a:endParaRPr>
          </a:p>
          <a:p>
            <a:pPr marL="0" indent="0">
              <a:buNone/>
            </a:pPr>
            <a:endParaRPr lang="en-US" sz="1600" i="1" dirty="0" smtClean="0">
              <a:latin typeface="Roboto Thin" panose="02000000000000000000" pitchFamily="2" charset="0"/>
              <a:ea typeface="Roboto Thin" panose="02000000000000000000" pitchFamily="2" charset="0"/>
            </a:endParaRPr>
          </a:p>
          <a:p>
            <a:pPr marL="0" indent="0">
              <a:buNone/>
            </a:pPr>
            <a:r>
              <a:rPr lang="en-US" b="1" dirty="0"/>
              <a:t>Aperiodic </a:t>
            </a:r>
            <a:r>
              <a:rPr lang="en-US" b="1" dirty="0" smtClean="0"/>
              <a:t>signal</a:t>
            </a:r>
            <a:endParaRPr lang="en-US" sz="1600" dirty="0"/>
          </a:p>
          <a:p>
            <a:r>
              <a:rPr lang="en-US" dirty="0"/>
              <a:t>An analog or digital signal pattern that doesn't repeat over time.</a:t>
            </a:r>
          </a:p>
          <a:p>
            <a:pPr marL="0" indent="0">
              <a:buNone/>
            </a:pPr>
            <a:endParaRPr lang="en-US" sz="1600" i="1" dirty="0">
              <a:latin typeface="Roboto Thin" panose="02000000000000000000" pitchFamily="2" charset="0"/>
              <a:ea typeface="Roboto Thin" panose="02000000000000000000" pitchFamily="2" charset="0"/>
            </a:endParaRPr>
          </a:p>
          <a:p>
            <a:pPr marL="457200" lvl="1" indent="0">
              <a:buNone/>
            </a:pPr>
            <a:endParaRPr lang="en-IN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741" y="3292433"/>
            <a:ext cx="4359551" cy="23521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5342" y="2036176"/>
            <a:ext cx="5452134" cy="461665"/>
          </a:xfrm>
          <a:prstGeom prst="rect">
            <a:avLst/>
          </a:prstGeom>
          <a:solidFill>
            <a:srgbClr val="D1C7E8"/>
          </a:solidFill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charset="0"/>
                <a:cs typeface="Calibri" charset="0"/>
              </a:rPr>
              <a:t>Equation: </a:t>
            </a:r>
            <a:r>
              <a:rPr lang="en-US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ea typeface="新細明體" charset="0"/>
                <a:cs typeface="Times New Roman" charset="0"/>
              </a:rPr>
              <a:t>s(t) = s(</a:t>
            </a:r>
            <a:r>
              <a:rPr lang="en-US" altLang="zh-TW" sz="2400" dirty="0" err="1" smtClean="0">
                <a:solidFill>
                  <a:srgbClr val="000000"/>
                </a:solidFill>
                <a:latin typeface="Consolas" panose="020B0609020204030204" pitchFamily="49" charset="0"/>
                <a:ea typeface="新細明體" charset="0"/>
                <a:cs typeface="Times New Roman" charset="0"/>
              </a:rPr>
              <a:t>t+T</a:t>
            </a:r>
            <a:r>
              <a:rPr lang="en-US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ea typeface="新細明體" charset="0"/>
                <a:cs typeface="Times New Roman" charset="0"/>
              </a:rPr>
              <a:t>),-</a:t>
            </a:r>
            <a:r>
              <a:rPr lang="en-US" altLang="zh-TW" sz="2400" dirty="0">
                <a:solidFill>
                  <a:srgbClr val="000000"/>
                </a:solidFill>
                <a:latin typeface="Consolas" panose="020B0609020204030204" pitchFamily="49" charset="0"/>
                <a:ea typeface="新細明體" charset="0"/>
                <a:cs typeface="Times New Roman" charset="0"/>
              </a:rPr>
              <a:t>∞&lt;t&lt;+∞</a:t>
            </a:r>
          </a:p>
        </p:txBody>
      </p:sp>
      <p:sp>
        <p:nvSpPr>
          <p:cNvPr id="8" name="Rectangle 7"/>
          <p:cNvSpPr/>
          <p:nvPr/>
        </p:nvSpPr>
        <p:spPr>
          <a:xfrm>
            <a:off x="795342" y="2522324"/>
            <a:ext cx="3201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where T is the period of the signal</a:t>
            </a:r>
          </a:p>
        </p:txBody>
      </p:sp>
    </p:spTree>
    <p:extLst>
      <p:ext uri="{BB962C8B-B14F-4D97-AF65-F5344CB8AC3E}">
        <p14:creationId xmlns:p14="http://schemas.microsoft.com/office/powerpoint/2010/main" val="170060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388" y="2141160"/>
            <a:ext cx="4805958" cy="22249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550" y="1657349"/>
            <a:ext cx="6177169" cy="38651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Time Domain Concept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31180" y="863444"/>
            <a:ext cx="5156437" cy="547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Peak amplitude (A): </a:t>
            </a:r>
          </a:p>
          <a:p>
            <a:pPr lvl="1"/>
            <a:r>
              <a:rPr lang="en-US" dirty="0"/>
              <a:t>Maximum value or </a:t>
            </a:r>
            <a:r>
              <a:rPr lang="en-US" dirty="0">
                <a:solidFill>
                  <a:srgbClr val="301B92"/>
                </a:solidFill>
              </a:rPr>
              <a:t>strength</a:t>
            </a:r>
            <a:r>
              <a:rPr lang="en-US" dirty="0"/>
              <a:t> of the signal over time</a:t>
            </a:r>
          </a:p>
          <a:p>
            <a:pPr lvl="1"/>
            <a:r>
              <a:rPr lang="en-US" dirty="0"/>
              <a:t>Typically measured in </a:t>
            </a:r>
            <a:r>
              <a:rPr lang="en-US" dirty="0">
                <a:solidFill>
                  <a:srgbClr val="301B92"/>
                </a:solidFill>
              </a:rPr>
              <a:t>volts</a:t>
            </a:r>
          </a:p>
          <a:p>
            <a:r>
              <a:rPr lang="en-US" b="1" dirty="0"/>
              <a:t>Frequency (f):</a:t>
            </a:r>
          </a:p>
          <a:p>
            <a:pPr lvl="1"/>
            <a:r>
              <a:rPr lang="en-US" dirty="0"/>
              <a:t>Rate, in </a:t>
            </a:r>
            <a:r>
              <a:rPr lang="en-US" dirty="0">
                <a:solidFill>
                  <a:srgbClr val="301B92"/>
                </a:solidFill>
              </a:rPr>
              <a:t>cycles per second</a:t>
            </a:r>
            <a:r>
              <a:rPr lang="en-US" dirty="0"/>
              <a:t>, or </a:t>
            </a:r>
            <a:r>
              <a:rPr lang="en-US" dirty="0">
                <a:solidFill>
                  <a:srgbClr val="301B92"/>
                </a:solidFill>
              </a:rPr>
              <a:t>Hertz</a:t>
            </a:r>
            <a:r>
              <a:rPr lang="en-US" dirty="0"/>
              <a:t> (Hz), at which the signal repeats.</a:t>
            </a:r>
          </a:p>
          <a:p>
            <a:r>
              <a:rPr lang="en-US" b="1" dirty="0"/>
              <a:t>Phase (</a:t>
            </a:r>
            <a:r>
              <a:rPr lang="en-US" altLang="zh-TW" b="1" dirty="0">
                <a:latin typeface="Times New Roman" charset="0"/>
                <a:ea typeface="新細明體" charset="0"/>
                <a:cs typeface="Times New Roman" charset="0"/>
                <a:sym typeface="Symbol" charset="2"/>
              </a:rPr>
              <a:t></a:t>
            </a:r>
            <a:r>
              <a:rPr lang="en-US" b="1" dirty="0"/>
              <a:t>):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measurement of the </a:t>
            </a:r>
            <a:r>
              <a:rPr lang="en-US" dirty="0">
                <a:solidFill>
                  <a:srgbClr val="301B92"/>
                </a:solidFill>
              </a:rPr>
              <a:t>relative</a:t>
            </a:r>
            <a:r>
              <a:rPr lang="en-US" dirty="0"/>
              <a:t> </a:t>
            </a:r>
            <a:r>
              <a:rPr lang="en-US" dirty="0">
                <a:solidFill>
                  <a:srgbClr val="301B92"/>
                </a:solidFill>
              </a:rPr>
              <a:t>position</a:t>
            </a:r>
            <a:r>
              <a:rPr lang="en-US" dirty="0"/>
              <a:t> in time within a single period of a </a:t>
            </a:r>
            <a:r>
              <a:rPr lang="en-US" dirty="0" smtClean="0"/>
              <a:t>signal.</a:t>
            </a:r>
            <a:endParaRPr lang="en-US" b="1" dirty="0"/>
          </a:p>
          <a:p>
            <a:r>
              <a:rPr lang="en-US" b="1" dirty="0"/>
              <a:t>Wavelength (</a:t>
            </a:r>
            <a:r>
              <a:rPr lang="en-US" altLang="zh-TW" b="1" dirty="0">
                <a:latin typeface="Times New Roman" charset="0"/>
                <a:ea typeface="新細明體" charset="0"/>
                <a:cs typeface="Times New Roman" charset="0"/>
                <a:sym typeface="Symbol" charset="2"/>
              </a:rPr>
              <a:t></a:t>
            </a:r>
            <a:r>
              <a:rPr lang="en-US" b="1" dirty="0"/>
              <a:t>):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>
                <a:solidFill>
                  <a:srgbClr val="301B92"/>
                </a:solidFill>
              </a:rPr>
              <a:t>distance</a:t>
            </a:r>
            <a:r>
              <a:rPr lang="en-US" dirty="0"/>
              <a:t> occupied by a </a:t>
            </a:r>
            <a:r>
              <a:rPr lang="en-US" dirty="0">
                <a:solidFill>
                  <a:srgbClr val="301B92"/>
                </a:solidFill>
              </a:rPr>
              <a:t>single</a:t>
            </a:r>
            <a:r>
              <a:rPr lang="en-US" dirty="0"/>
              <a:t> cycle of the </a:t>
            </a:r>
            <a:r>
              <a:rPr lang="en-US" dirty="0" smtClean="0"/>
              <a:t>signal.</a:t>
            </a:r>
            <a:endParaRPr lang="en-US" dirty="0"/>
          </a:p>
          <a:p>
            <a:pPr lvl="1"/>
            <a:r>
              <a:rPr lang="en-US" altLang="en-US" dirty="0"/>
              <a:t>Or, the distance between </a:t>
            </a:r>
            <a:r>
              <a:rPr lang="en-US" altLang="en-US" dirty="0">
                <a:solidFill>
                  <a:srgbClr val="5430AA"/>
                </a:solidFill>
              </a:rPr>
              <a:t>two points </a:t>
            </a:r>
            <a:r>
              <a:rPr lang="en-US" altLang="en-US" dirty="0"/>
              <a:t>of corresponding phase of two consecutive cycles</a:t>
            </a:r>
          </a:p>
          <a:p>
            <a:pPr marL="0" indent="0">
              <a:buNone/>
            </a:pPr>
            <a:endParaRPr lang="en-US" sz="1600" i="1" dirty="0">
              <a:latin typeface="Roboto Thin" panose="02000000000000000000" pitchFamily="2" charset="0"/>
              <a:ea typeface="Roboto Thin" panose="02000000000000000000" pitchFamily="2" charset="0"/>
            </a:endParaRPr>
          </a:p>
          <a:p>
            <a:pPr marL="457200" lvl="1" indent="0">
              <a:buNone/>
            </a:pPr>
            <a:endParaRPr lang="en-IN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180" y="2343440"/>
            <a:ext cx="3557345" cy="25346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180" y="1854398"/>
            <a:ext cx="4419341" cy="21702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180" y="1346143"/>
            <a:ext cx="3574817" cy="417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21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Domain Concept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534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344" y="1811638"/>
            <a:ext cx="3545490" cy="24936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948" y="1626955"/>
            <a:ext cx="3936883" cy="31453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79" y="1721528"/>
            <a:ext cx="4007853" cy="29562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947" y="1833369"/>
            <a:ext cx="3942392" cy="30290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Frequency </a:t>
            </a:r>
            <a:r>
              <a:rPr lang="en-IN" dirty="0"/>
              <a:t>Domain Concept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1181" y="863444"/>
            <a:ext cx="7918798" cy="5590565"/>
          </a:xfrm>
        </p:spPr>
        <p:txBody>
          <a:bodyPr/>
          <a:lstStyle/>
          <a:p>
            <a:pPr>
              <a:lnSpc>
                <a:spcPct val="119000"/>
              </a:lnSpc>
            </a:pPr>
            <a:r>
              <a:rPr lang="en-US" altLang="en-US" b="1" dirty="0"/>
              <a:t>Fundamental </a:t>
            </a:r>
            <a:r>
              <a:rPr lang="en-US" altLang="en-US" b="1" dirty="0" smtClean="0"/>
              <a:t>frequency: </a:t>
            </a:r>
            <a:r>
              <a:rPr lang="en-US" altLang="en-US" dirty="0" smtClean="0"/>
              <a:t>when </a:t>
            </a:r>
            <a:r>
              <a:rPr lang="en-US" altLang="en-US" dirty="0"/>
              <a:t>all frequency components of a signal are </a:t>
            </a:r>
            <a:r>
              <a:rPr lang="en-US" altLang="en-US" dirty="0">
                <a:solidFill>
                  <a:srgbClr val="301B92"/>
                </a:solidFill>
              </a:rPr>
              <a:t>integer multiples </a:t>
            </a:r>
            <a:r>
              <a:rPr lang="en-US" altLang="en-US" dirty="0"/>
              <a:t>of one frequency, it’s referred to as the </a:t>
            </a:r>
            <a:r>
              <a:rPr lang="en-US" altLang="en-US" b="1" dirty="0">
                <a:solidFill>
                  <a:srgbClr val="301B92"/>
                </a:solidFill>
              </a:rPr>
              <a:t>fundamental </a:t>
            </a:r>
            <a:r>
              <a:rPr lang="en-US" altLang="en-US" b="1" dirty="0" smtClean="0">
                <a:solidFill>
                  <a:srgbClr val="301B92"/>
                </a:solidFill>
              </a:rPr>
              <a:t>frequency</a:t>
            </a:r>
          </a:p>
          <a:p>
            <a:pPr lvl="1">
              <a:lnSpc>
                <a:spcPct val="119000"/>
              </a:lnSpc>
            </a:pPr>
            <a:r>
              <a:rPr lang="en-US" altLang="en-US" dirty="0"/>
              <a:t>The period of the </a:t>
            </a:r>
            <a:r>
              <a:rPr lang="en-US" altLang="en-US" dirty="0">
                <a:solidFill>
                  <a:srgbClr val="5430AA"/>
                </a:solidFill>
              </a:rPr>
              <a:t>total signal </a:t>
            </a:r>
            <a:r>
              <a:rPr lang="en-US" altLang="en-US" dirty="0"/>
              <a:t>is equal to the period of the fundamental frequency </a:t>
            </a:r>
            <a:endParaRPr lang="en-US" altLang="en-US" b="1" dirty="0">
              <a:solidFill>
                <a:srgbClr val="301B92"/>
              </a:solidFill>
            </a:endParaRPr>
          </a:p>
          <a:p>
            <a:pPr>
              <a:lnSpc>
                <a:spcPct val="119000"/>
              </a:lnSpc>
            </a:pPr>
            <a:r>
              <a:rPr lang="en-US" altLang="en-US" b="1" dirty="0"/>
              <a:t>Spectrum</a:t>
            </a:r>
            <a:r>
              <a:rPr lang="en-US" altLang="en-US" dirty="0"/>
              <a:t> - </a:t>
            </a:r>
            <a:r>
              <a:rPr lang="en-US" altLang="en-US" dirty="0" smtClean="0">
                <a:solidFill>
                  <a:srgbClr val="301B92"/>
                </a:solidFill>
              </a:rPr>
              <a:t>Range</a:t>
            </a:r>
            <a:r>
              <a:rPr lang="en-US" altLang="en-US" dirty="0" smtClean="0"/>
              <a:t> </a:t>
            </a:r>
            <a:r>
              <a:rPr lang="en-US" altLang="en-US" dirty="0"/>
              <a:t>of frequencies that a signal contains</a:t>
            </a:r>
          </a:p>
          <a:p>
            <a:pPr>
              <a:lnSpc>
                <a:spcPct val="119000"/>
              </a:lnSpc>
            </a:pPr>
            <a:r>
              <a:rPr lang="en-US" altLang="en-US" b="1" dirty="0"/>
              <a:t>Absolute bandwidth </a:t>
            </a:r>
            <a:r>
              <a:rPr lang="en-US" altLang="en-US" dirty="0"/>
              <a:t>- </a:t>
            </a:r>
            <a:r>
              <a:rPr lang="en-US" altLang="en-US" dirty="0" smtClean="0">
                <a:solidFill>
                  <a:srgbClr val="301B92"/>
                </a:solidFill>
              </a:rPr>
              <a:t>Width</a:t>
            </a:r>
            <a:r>
              <a:rPr lang="en-US" altLang="en-US" dirty="0" smtClean="0"/>
              <a:t> </a:t>
            </a:r>
            <a:r>
              <a:rPr lang="en-US" altLang="en-US" dirty="0"/>
              <a:t>of the spectrum of a signal</a:t>
            </a:r>
          </a:p>
          <a:p>
            <a:pPr>
              <a:lnSpc>
                <a:spcPct val="119000"/>
              </a:lnSpc>
            </a:pPr>
            <a:r>
              <a:rPr lang="en-US" altLang="en-US" b="1" dirty="0"/>
              <a:t>Effective bandwidth </a:t>
            </a:r>
            <a:r>
              <a:rPr lang="en-US" altLang="en-US" dirty="0"/>
              <a:t>(or just bandwidth) - </a:t>
            </a:r>
            <a:r>
              <a:rPr lang="en-US" altLang="en-US" dirty="0" smtClean="0">
                <a:solidFill>
                  <a:srgbClr val="301B92"/>
                </a:solidFill>
              </a:rPr>
              <a:t>Narrow</a:t>
            </a:r>
            <a:r>
              <a:rPr lang="en-US" altLang="en-US" dirty="0" smtClean="0"/>
              <a:t> </a:t>
            </a:r>
            <a:r>
              <a:rPr lang="en-US" altLang="en-US" dirty="0"/>
              <a:t>band of frequencies that </a:t>
            </a:r>
            <a:r>
              <a:rPr lang="en-US" altLang="en-US" dirty="0">
                <a:solidFill>
                  <a:srgbClr val="301B92"/>
                </a:solidFill>
              </a:rPr>
              <a:t>most</a:t>
            </a:r>
            <a:r>
              <a:rPr lang="en-US" altLang="en-US" dirty="0"/>
              <a:t> of the signal’s </a:t>
            </a:r>
            <a:r>
              <a:rPr lang="en-US" altLang="en-US" dirty="0">
                <a:solidFill>
                  <a:srgbClr val="301B92"/>
                </a:solidFill>
              </a:rPr>
              <a:t>energy</a:t>
            </a:r>
            <a:r>
              <a:rPr lang="en-US" altLang="en-US" dirty="0"/>
              <a:t> is contained in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999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Relationship between Data Rate and Bandwidth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9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908" y="951997"/>
            <a:ext cx="5226092" cy="2742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Relationship between Data Rate and Bandwidth</a:t>
            </a:r>
            <a:endParaRPr lang="en-IN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31181" y="863444"/>
            <a:ext cx="6810393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The greater the </a:t>
            </a:r>
            <a:r>
              <a:rPr lang="en-US" altLang="en-US" dirty="0">
                <a:solidFill>
                  <a:srgbClr val="5430AA"/>
                </a:solidFill>
              </a:rPr>
              <a:t>bandwidth</a:t>
            </a:r>
            <a:r>
              <a:rPr lang="en-US" altLang="en-US" dirty="0"/>
              <a:t>, the higher the information-carrying </a:t>
            </a:r>
            <a:r>
              <a:rPr lang="en-US" altLang="en-US" dirty="0">
                <a:solidFill>
                  <a:srgbClr val="5430AA"/>
                </a:solidFill>
              </a:rPr>
              <a:t>capacity</a:t>
            </a:r>
          </a:p>
          <a:p>
            <a:r>
              <a:rPr lang="en-US" altLang="en-US" b="1" dirty="0"/>
              <a:t>Conclusions</a:t>
            </a:r>
          </a:p>
          <a:p>
            <a:pPr lvl="1"/>
            <a:r>
              <a:rPr lang="en-US" altLang="en-US" sz="2400" dirty="0">
                <a:cs typeface="Times New Roman" panose="02020603050405020304" pitchFamily="18" charset="0"/>
              </a:rPr>
              <a:t>Any digital waveform will have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infinite </a:t>
            </a:r>
            <a:r>
              <a:rPr lang="en-US" altLang="en-US" sz="2400" dirty="0">
                <a:cs typeface="Times New Roman" panose="02020603050405020304" pitchFamily="18" charset="0"/>
              </a:rPr>
              <a:t>bandwidth</a:t>
            </a:r>
          </a:p>
          <a:p>
            <a:pPr lvl="1"/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BUT </a:t>
            </a:r>
            <a:r>
              <a:rPr lang="en-US" altLang="en-US" sz="2400" dirty="0">
                <a:cs typeface="Times New Roman" panose="02020603050405020304" pitchFamily="18" charset="0"/>
              </a:rPr>
              <a:t>the transmission system will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limit </a:t>
            </a:r>
            <a:r>
              <a:rPr lang="en-US" altLang="en-US" sz="2400" dirty="0">
                <a:cs typeface="Times New Roman" panose="02020603050405020304" pitchFamily="18" charset="0"/>
              </a:rPr>
              <a:t>the bandwidth that can be transmitted</a:t>
            </a:r>
          </a:p>
          <a:p>
            <a:pPr lvl="1"/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AND</a:t>
            </a:r>
            <a:r>
              <a:rPr lang="en-US" altLang="en-US" sz="2400" dirty="0">
                <a:cs typeface="Times New Roman" panose="02020603050405020304" pitchFamily="18" charset="0"/>
              </a:rPr>
              <a:t>, for any given medium, the greater the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bandwidth </a:t>
            </a:r>
            <a:r>
              <a:rPr lang="en-US" altLang="en-US" sz="2400" dirty="0">
                <a:cs typeface="Times New Roman" panose="02020603050405020304" pitchFamily="18" charset="0"/>
              </a:rPr>
              <a:t>transmitted, the greater the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cost</a:t>
            </a:r>
          </a:p>
          <a:p>
            <a:pPr lvl="1"/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HOWEVER</a:t>
            </a:r>
            <a:r>
              <a:rPr lang="en-US" altLang="en-US" sz="2400" dirty="0">
                <a:cs typeface="Times New Roman" panose="02020603050405020304" pitchFamily="18" charset="0"/>
              </a:rPr>
              <a:t>, limiting the bandwidth creates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distortions 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1985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Analog and Digital Data Transmission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9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 Analog and Digital Data Transmission 	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31180" y="863444"/>
            <a:ext cx="11560947" cy="5590565"/>
          </a:xfrm>
        </p:spPr>
        <p:txBody>
          <a:bodyPr/>
          <a:lstStyle/>
          <a:p>
            <a:pPr marL="0" indent="0">
              <a:buNone/>
            </a:pPr>
            <a:r>
              <a:rPr lang="en-US" altLang="en-US" b="1" dirty="0">
                <a:latin typeface="+mj-lt"/>
                <a:cs typeface="Times New Roman" panose="02020603050405020304" pitchFamily="18" charset="0"/>
              </a:rPr>
              <a:t>Data Communication </a:t>
            </a:r>
            <a:r>
              <a:rPr lang="en-US" altLang="en-US" b="1" dirty="0" smtClean="0">
                <a:latin typeface="+mj-lt"/>
                <a:cs typeface="Times New Roman" panose="02020603050405020304" pitchFamily="18" charset="0"/>
              </a:rPr>
              <a:t>Terms</a:t>
            </a:r>
          </a:p>
          <a:p>
            <a:pPr lvl="0">
              <a:lnSpc>
                <a:spcPct val="119000"/>
              </a:lnSpc>
            </a:pPr>
            <a:r>
              <a:rPr lang="en-US" dirty="0">
                <a:solidFill>
                  <a:srgbClr val="301B92"/>
                </a:solidFill>
              </a:rPr>
              <a:t>Data </a:t>
            </a:r>
            <a:r>
              <a:rPr lang="en-US" dirty="0"/>
              <a:t>as entities that convey meaning, or information. </a:t>
            </a:r>
            <a:endParaRPr lang="en-US" dirty="0" smtClean="0"/>
          </a:p>
          <a:p>
            <a:pPr lvl="0">
              <a:lnSpc>
                <a:spcPct val="119000"/>
              </a:lnSpc>
            </a:pPr>
            <a:r>
              <a:rPr lang="en-US" dirty="0" smtClean="0">
                <a:solidFill>
                  <a:srgbClr val="301B92"/>
                </a:solidFill>
              </a:rPr>
              <a:t>Signals </a:t>
            </a:r>
            <a:r>
              <a:rPr lang="en-US" dirty="0"/>
              <a:t>are electric or electromagnetic representations of data. </a:t>
            </a:r>
          </a:p>
          <a:p>
            <a:pPr lvl="0">
              <a:lnSpc>
                <a:spcPct val="119000"/>
              </a:lnSpc>
            </a:pPr>
            <a:r>
              <a:rPr lang="en-US" dirty="0">
                <a:solidFill>
                  <a:srgbClr val="301B92"/>
                </a:solidFill>
              </a:rPr>
              <a:t>Transmission </a:t>
            </a:r>
            <a:r>
              <a:rPr lang="en-US" dirty="0"/>
              <a:t>is the communication of data by the propagation and processing of signals.</a:t>
            </a:r>
            <a:endParaRPr lang="en-GB" dirty="0"/>
          </a:p>
          <a:p>
            <a:pPr marL="0" indent="0">
              <a:buNone/>
            </a:pPr>
            <a:endParaRPr lang="en-IN" b="1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927" y="3280774"/>
            <a:ext cx="3429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5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Analog vs Digital Transmission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0019115"/>
              </p:ext>
            </p:extLst>
          </p:nvPr>
        </p:nvGraphicFramePr>
        <p:xfrm>
          <a:off x="132398" y="767715"/>
          <a:ext cx="11928476" cy="181864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>
                          <a:solidFill>
                            <a:srgbClr val="5430AA"/>
                          </a:solidFill>
                        </a:rPr>
                        <a:t>Analog Transmission</a:t>
                      </a:r>
                      <a:endParaRPr lang="en-IN" sz="2400" b="0" dirty="0">
                        <a:solidFill>
                          <a:srgbClr val="5430AA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>
                          <a:solidFill>
                            <a:srgbClr val="5430AA"/>
                          </a:solidFill>
                        </a:rPr>
                        <a:t>Digital Transmission</a:t>
                      </a:r>
                      <a:endParaRPr lang="en-IN" sz="2400" b="0" dirty="0">
                        <a:solidFill>
                          <a:srgbClr val="5430AA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61440">
                <a:tc>
                  <a:txBody>
                    <a:bodyPr/>
                    <a:lstStyle/>
                    <a:p>
                      <a:endParaRPr lang="en-IN" sz="2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519" y="1332828"/>
            <a:ext cx="2229993" cy="11226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871" y="1292543"/>
            <a:ext cx="2229993" cy="120317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522772"/>
              </p:ext>
            </p:extLst>
          </p:nvPr>
        </p:nvGraphicFramePr>
        <p:xfrm>
          <a:off x="132398" y="2586355"/>
          <a:ext cx="11928476" cy="70104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Analog signal is a continuous signal which represents physical measurements.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Digital signals are discrete time signals generated by digital modulation.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551477"/>
              </p:ext>
            </p:extLst>
          </p:nvPr>
        </p:nvGraphicFramePr>
        <p:xfrm>
          <a:off x="132398" y="3290114"/>
          <a:ext cx="11928476" cy="3962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Represented by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sine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waves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Represented by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square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waves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249922"/>
              </p:ext>
            </p:extLst>
          </p:nvPr>
        </p:nvGraphicFramePr>
        <p:xfrm>
          <a:off x="132398" y="3676194"/>
          <a:ext cx="11928476" cy="701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Uses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continuous range 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of values to represent information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Uses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discrete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discontinuous values 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 represent information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883547"/>
              </p:ext>
            </p:extLst>
          </p:nvPr>
        </p:nvGraphicFramePr>
        <p:xfrm>
          <a:off x="132398" y="4367074"/>
          <a:ext cx="11928476" cy="3962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Stored in the form of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wave signal</a:t>
                      </a:r>
                      <a:endParaRPr lang="en-IN" sz="2000" b="0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Stored in the form of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binary bit</a:t>
                      </a:r>
                      <a:endParaRPr lang="en-IN" sz="2000" b="0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915633"/>
              </p:ext>
            </p:extLst>
          </p:nvPr>
        </p:nvGraphicFramePr>
        <p:xfrm>
          <a:off x="132398" y="4753154"/>
          <a:ext cx="11928476" cy="3962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Analog instrument draws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large power</a:t>
                      </a:r>
                      <a:endParaRPr lang="en-IN" sz="2000" b="0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Digital instrument draws only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negligible power</a:t>
                      </a:r>
                      <a:endParaRPr lang="en-IN" sz="2000" b="0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96787"/>
              </p:ext>
            </p:extLst>
          </p:nvPr>
        </p:nvGraphicFramePr>
        <p:xfrm>
          <a:off x="132398" y="5139234"/>
          <a:ext cx="11928476" cy="701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Can be used in </a:t>
                      </a:r>
                      <a:r>
                        <a:rPr lang="en-IN" sz="2000" b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analog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device only. Best suited for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audio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video transmission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Best suited for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Computing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digital electronics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275960"/>
              </p:ext>
            </p:extLst>
          </p:nvPr>
        </p:nvGraphicFramePr>
        <p:xfrm>
          <a:off x="132398" y="5830114"/>
          <a:ext cx="11928476" cy="701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Subjected to deterioration by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noise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during transmission 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Can be </a:t>
                      </a:r>
                      <a:r>
                        <a:rPr lang="en-IN" sz="2000" b="0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noise-immune </a:t>
                      </a:r>
                      <a:r>
                        <a:rPr lang="en-IN" sz="2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without deterioration during transmission</a:t>
                      </a:r>
                      <a:endParaRPr lang="en-IN" sz="2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116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MCWC GTU </a:t>
            </a:r>
            <a:r>
              <a:rPr lang="en-IN" dirty="0"/>
              <a:t>Syllabus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973848"/>
              </p:ext>
            </p:extLst>
          </p:nvPr>
        </p:nvGraphicFramePr>
        <p:xfrm>
          <a:off x="295275" y="1068387"/>
          <a:ext cx="10882464" cy="36271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49589"/>
                <a:gridCol w="10032875"/>
              </a:tblGrid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Unit</a:t>
                      </a:r>
                      <a:endParaRPr lang="en-IN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800" dirty="0" smtClean="0"/>
                        <a:t>Unit Name</a:t>
                      </a:r>
                      <a:endParaRPr lang="en-IN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1</a:t>
                      </a:r>
                      <a:endParaRPr lang="en-IN" sz="2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IN" sz="2400" kern="1200" dirty="0" smtClean="0"/>
                        <a:t>Introduction to  Transmission Fundamentals</a:t>
                      </a:r>
                      <a:r>
                        <a:rPr lang="en-IN" sz="2400" kern="1200" baseline="0" dirty="0" smtClean="0"/>
                        <a:t> and</a:t>
                      </a:r>
                      <a:r>
                        <a:rPr lang="en-IN" sz="2400" kern="1200" dirty="0" smtClean="0"/>
                        <a:t> Communication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2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400" u="none" strike="noStrike" kern="1200" baseline="0" dirty="0" smtClean="0"/>
                        <a:t>Wireless Communication Technology-Cellular Wireless Networks, Antennas and Propagation, Spread Spectrum, Coding and Error Control	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3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400" u="none" strike="noStrike" kern="1200" baseline="0" dirty="0" smtClean="0"/>
                        <a:t>Multiple access in Wireless System including GSM, GPRS, </a:t>
                      </a:r>
                      <a:r>
                        <a:rPr lang="en-IN" sz="2400" u="none" strike="noStrike" kern="1200" baseline="0" dirty="0" err="1" smtClean="0"/>
                        <a:t>WiMax</a:t>
                      </a:r>
                      <a:r>
                        <a:rPr lang="en-IN" sz="2400" u="none" strike="noStrike" kern="1200" baseline="0" dirty="0" smtClean="0"/>
                        <a:t> and Mobile IP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4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u="none" strike="noStrike" kern="1200" baseline="0" dirty="0" smtClean="0"/>
                        <a:t>Wi-Fi and the IEEE 802.11 Wireless LAN Standard 	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5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u="none" strike="noStrike" kern="1200" baseline="0" dirty="0" smtClean="0"/>
                        <a:t>Bluetooth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5936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6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u="none" strike="noStrike" kern="1200" baseline="0" dirty="0" smtClean="0"/>
                        <a:t>Android Programming</a:t>
                      </a:r>
                      <a:endParaRPr lang="en-IN" sz="24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26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Analog </a:t>
            </a:r>
            <a:r>
              <a:rPr lang="en-IN" dirty="0" smtClean="0"/>
              <a:t>and </a:t>
            </a:r>
            <a:r>
              <a:rPr lang="en-IN" dirty="0"/>
              <a:t>Digital </a:t>
            </a:r>
            <a:r>
              <a:rPr lang="en-IN" dirty="0" smtClean="0"/>
              <a:t>Transmission Example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311400"/>
            <a:ext cx="10058400" cy="26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2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Reasons for Choosing Data and Signal Combinations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3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Times New Roman" panose="02020603050405020304" pitchFamily="18" charset="0"/>
              </a:rPr>
              <a:t>Reasons for Choosing Data and Signal Combinations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83" y="1555201"/>
            <a:ext cx="7073513" cy="43978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853" y="1680947"/>
            <a:ext cx="1508891" cy="373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924" y="1680947"/>
            <a:ext cx="1508891" cy="3734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924" y="2671137"/>
            <a:ext cx="1508891" cy="3734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853" y="3714672"/>
            <a:ext cx="1508891" cy="373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801" y="2671137"/>
            <a:ext cx="1546994" cy="4267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72" y="3661327"/>
            <a:ext cx="1546994" cy="4267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801" y="4704862"/>
            <a:ext cx="1546994" cy="4267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72" y="4704862"/>
            <a:ext cx="1546994" cy="4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Channel Capacity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41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b="0" dirty="0"/>
              <a:t/>
            </a:r>
            <a:br>
              <a:rPr lang="en-IN" b="0" dirty="0"/>
            </a:br>
            <a:r>
              <a:rPr lang="en-IN" b="0" dirty="0"/>
              <a:t> </a:t>
            </a:r>
            <a:r>
              <a:rPr lang="en-IN" dirty="0"/>
              <a:t>Channel Capacity </a:t>
            </a:r>
            <a:r>
              <a:rPr lang="en-IN" b="0" dirty="0"/>
              <a:t>	</a:t>
            </a:r>
            <a:br>
              <a:rPr lang="en-IN" b="0" dirty="0"/>
            </a:br>
            <a:endParaRPr lang="en-IN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240" y="863444"/>
            <a:ext cx="3078480" cy="1731645"/>
          </a:xfrm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131181" y="863444"/>
            <a:ext cx="8433699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1" dirty="0">
                <a:cs typeface="Times New Roman" panose="02020603050405020304" pitchFamily="18" charset="0"/>
              </a:rPr>
              <a:t>Channel Capacity: </a:t>
            </a:r>
            <a:r>
              <a:rPr lang="en-US" altLang="en-US" dirty="0">
                <a:cs typeface="Times New Roman" panose="02020603050405020304" pitchFamily="18" charset="0"/>
              </a:rPr>
              <a:t>The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maximum rate </a:t>
            </a:r>
            <a:r>
              <a:rPr lang="en-US" altLang="en-US" dirty="0">
                <a:cs typeface="Times New Roman" panose="02020603050405020304" pitchFamily="18" charset="0"/>
              </a:rPr>
              <a:t>at which data can be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transmitted</a:t>
            </a:r>
            <a:r>
              <a:rPr lang="en-US" altLang="en-US" dirty="0">
                <a:cs typeface="Times New Roman" panose="02020603050405020304" pitchFamily="18" charset="0"/>
              </a:rPr>
              <a:t> over a given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communication path</a:t>
            </a:r>
            <a:r>
              <a:rPr lang="en-US" altLang="en-US" dirty="0">
                <a:cs typeface="Times New Roman" panose="02020603050405020304" pitchFamily="18" charset="0"/>
              </a:rPr>
              <a:t>, or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channel</a:t>
            </a:r>
            <a:r>
              <a:rPr lang="en-US" altLang="en-US" dirty="0">
                <a:cs typeface="Times New Roman" panose="02020603050405020304" pitchFamily="18" charset="0"/>
              </a:rPr>
              <a:t>, under given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conditions</a:t>
            </a:r>
            <a:r>
              <a:rPr lang="en-US" altLang="en-US" dirty="0">
                <a:cs typeface="Times New Roman" panose="02020603050405020304" pitchFamily="18" charset="0"/>
              </a:rPr>
              <a:t>.</a:t>
            </a:r>
          </a:p>
          <a:p>
            <a:r>
              <a:rPr lang="en-US" altLang="en-US" b="1" dirty="0">
                <a:cs typeface="Times New Roman" panose="02020603050405020304" pitchFamily="18" charset="0"/>
              </a:rPr>
              <a:t>Data </a:t>
            </a:r>
            <a:r>
              <a:rPr lang="en-US" altLang="en-US" b="1" dirty="0" smtClean="0">
                <a:cs typeface="Times New Roman" panose="02020603050405020304" pitchFamily="18" charset="0"/>
              </a:rPr>
              <a:t>rate: </a:t>
            </a:r>
            <a:r>
              <a:rPr lang="en-US" altLang="en-US" dirty="0" smtClean="0">
                <a:solidFill>
                  <a:srgbClr val="5430AA"/>
                </a:solidFill>
                <a:cs typeface="Times New Roman" panose="02020603050405020304" pitchFamily="18" charset="0"/>
              </a:rPr>
              <a:t>Rate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>
                <a:cs typeface="Times New Roman" panose="02020603050405020304" pitchFamily="18" charset="0"/>
              </a:rPr>
              <a:t>at which data can be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communicated</a:t>
            </a:r>
            <a:r>
              <a:rPr lang="en-US" altLang="en-US" dirty="0">
                <a:cs typeface="Times New Roman" panose="02020603050405020304" pitchFamily="18" charset="0"/>
              </a:rPr>
              <a:t> (bps</a:t>
            </a:r>
            <a:r>
              <a:rPr lang="en-US" altLang="en-US" dirty="0" smtClean="0"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en-IN" dirty="0" smtClean="0"/>
              <a:t>Data </a:t>
            </a:r>
            <a:r>
              <a:rPr lang="en-IN" dirty="0"/>
              <a:t>rate is the </a:t>
            </a:r>
            <a:r>
              <a:rPr lang="en-IN" dirty="0">
                <a:solidFill>
                  <a:srgbClr val="5430AA"/>
                </a:solidFill>
              </a:rPr>
              <a:t>speed</a:t>
            </a:r>
            <a:r>
              <a:rPr lang="en-IN" dirty="0"/>
              <a:t> at which data is transferred between two devices, measured in mega bits per second (Mbps or mbps)</a:t>
            </a:r>
            <a:endParaRPr lang="en-US" altLang="en-US" dirty="0">
              <a:cs typeface="Times New Roman" panose="02020603050405020304" pitchFamily="18" charset="0"/>
            </a:endParaRPr>
          </a:p>
          <a:p>
            <a:r>
              <a:rPr lang="en-US" altLang="en-US" b="1" dirty="0" smtClean="0">
                <a:cs typeface="Times New Roman" panose="02020603050405020304" pitchFamily="18" charset="0"/>
              </a:rPr>
              <a:t>Bandwidth</a:t>
            </a:r>
            <a:r>
              <a:rPr lang="en-US" altLang="en-US" dirty="0" smtClean="0">
                <a:cs typeface="Times New Roman" panose="02020603050405020304" pitchFamily="18" charset="0"/>
              </a:rPr>
              <a:t>: The </a:t>
            </a:r>
            <a:r>
              <a:rPr lang="en-US" altLang="en-US" dirty="0">
                <a:cs typeface="Times New Roman" panose="02020603050405020304" pitchFamily="18" charset="0"/>
              </a:rPr>
              <a:t>bandwidth of the transmitted signal as constrained by the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transmitter</a:t>
            </a:r>
            <a:r>
              <a:rPr lang="en-US" altLang="en-US" dirty="0">
                <a:cs typeface="Times New Roman" panose="02020603050405020304" pitchFamily="18" charset="0"/>
              </a:rPr>
              <a:t> and the nature of the transmission medium (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Hertz</a:t>
            </a:r>
            <a:r>
              <a:rPr lang="en-US" altLang="en-US" dirty="0" smtClean="0"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IN" dirty="0">
                <a:solidFill>
                  <a:srgbClr val="5430AA"/>
                </a:solidFill>
              </a:rPr>
              <a:t>Bandwidth</a:t>
            </a:r>
            <a:r>
              <a:rPr lang="en-IN" dirty="0"/>
              <a:t> is measured as the </a:t>
            </a:r>
            <a:r>
              <a:rPr lang="en-IN" dirty="0">
                <a:solidFill>
                  <a:srgbClr val="5430AA"/>
                </a:solidFill>
              </a:rPr>
              <a:t>amount</a:t>
            </a:r>
            <a:r>
              <a:rPr lang="en-IN" dirty="0"/>
              <a:t> of </a:t>
            </a:r>
            <a:r>
              <a:rPr lang="en-IN" dirty="0">
                <a:solidFill>
                  <a:srgbClr val="5430AA"/>
                </a:solidFill>
              </a:rPr>
              <a:t>data</a:t>
            </a:r>
            <a:r>
              <a:rPr lang="en-IN" dirty="0"/>
              <a:t> that can be transferred from one point to another within a </a:t>
            </a:r>
            <a:r>
              <a:rPr lang="en-IN" dirty="0">
                <a:solidFill>
                  <a:srgbClr val="5430AA"/>
                </a:solidFill>
              </a:rPr>
              <a:t>network</a:t>
            </a:r>
            <a:r>
              <a:rPr lang="en-IN" dirty="0"/>
              <a:t> in a specific </a:t>
            </a:r>
            <a:r>
              <a:rPr lang="en-IN" dirty="0">
                <a:solidFill>
                  <a:srgbClr val="5430AA"/>
                </a:solidFill>
              </a:rPr>
              <a:t>amount</a:t>
            </a:r>
            <a:r>
              <a:rPr lang="en-IN" dirty="0"/>
              <a:t> of </a:t>
            </a:r>
            <a:r>
              <a:rPr lang="en-IN" dirty="0">
                <a:solidFill>
                  <a:srgbClr val="5430AA"/>
                </a:solidFill>
              </a:rPr>
              <a:t>time</a:t>
            </a:r>
            <a:r>
              <a:rPr lang="en-IN" dirty="0"/>
              <a:t>.</a:t>
            </a:r>
            <a:endParaRPr lang="en-US" altLang="en-US" dirty="0">
              <a:cs typeface="Times New Roman" panose="02020603050405020304" pitchFamily="18" charset="0"/>
            </a:endParaRPr>
          </a:p>
          <a:p>
            <a:r>
              <a:rPr lang="en-US" altLang="en-US" b="1" dirty="0" smtClean="0">
                <a:cs typeface="Times New Roman" panose="02020603050405020304" pitchFamily="18" charset="0"/>
              </a:rPr>
              <a:t>Noise</a:t>
            </a:r>
            <a:r>
              <a:rPr lang="en-US" altLang="en-US" dirty="0" smtClean="0">
                <a:cs typeface="Times New Roman" panose="02020603050405020304" pitchFamily="18" charset="0"/>
              </a:rPr>
              <a:t>: Average </a:t>
            </a:r>
            <a:r>
              <a:rPr lang="en-US" altLang="en-US" dirty="0">
                <a:cs typeface="Times New Roman" panose="02020603050405020304" pitchFamily="18" charset="0"/>
              </a:rPr>
              <a:t>level of </a:t>
            </a:r>
            <a:r>
              <a:rPr lang="en-US" altLang="en-US" dirty="0" smtClean="0">
                <a:cs typeface="Times New Roman" panose="02020603050405020304" pitchFamily="18" charset="0"/>
              </a:rPr>
              <a:t>disturbance over </a:t>
            </a:r>
            <a:r>
              <a:rPr lang="en-US" altLang="en-US" dirty="0">
                <a:cs typeface="Times New Roman" panose="02020603050405020304" pitchFamily="18" charset="0"/>
              </a:rPr>
              <a:t>the communications </a:t>
            </a:r>
            <a:r>
              <a:rPr lang="en-US" altLang="en-US" dirty="0" smtClean="0">
                <a:cs typeface="Times New Roman" panose="02020603050405020304" pitchFamily="18" charset="0"/>
              </a:rPr>
              <a:t>path</a:t>
            </a:r>
          </a:p>
          <a:p>
            <a:pPr lvl="1"/>
            <a:r>
              <a:rPr lang="en-IN" dirty="0"/>
              <a:t> </a:t>
            </a:r>
            <a:r>
              <a:rPr lang="en-IN" b="1" dirty="0"/>
              <a:t>noise</a:t>
            </a:r>
            <a:r>
              <a:rPr lang="en-IN" dirty="0"/>
              <a:t> is an </a:t>
            </a:r>
            <a:r>
              <a:rPr lang="en-IN" dirty="0">
                <a:solidFill>
                  <a:srgbClr val="5430AA"/>
                </a:solidFill>
              </a:rPr>
              <a:t>unwanted</a:t>
            </a:r>
            <a:r>
              <a:rPr lang="en-IN" dirty="0"/>
              <a:t> disturbance in an electrical </a:t>
            </a:r>
            <a:r>
              <a:rPr lang="en-IN" b="1" dirty="0"/>
              <a:t>signal</a:t>
            </a:r>
            <a:endParaRPr lang="en-US" altLang="en-US" dirty="0">
              <a:cs typeface="Times New Roman" panose="02020603050405020304" pitchFamily="18" charset="0"/>
            </a:endParaRPr>
          </a:p>
          <a:p>
            <a:r>
              <a:rPr lang="en-US" altLang="en-US" b="1" dirty="0"/>
              <a:t>Error rate </a:t>
            </a:r>
            <a:r>
              <a:rPr lang="en-US" altLang="en-US" dirty="0"/>
              <a:t>- </a:t>
            </a:r>
            <a:r>
              <a:rPr lang="en-US" altLang="en-US" dirty="0">
                <a:solidFill>
                  <a:srgbClr val="5430AA"/>
                </a:solidFill>
              </a:rPr>
              <a:t>rate</a:t>
            </a:r>
            <a:r>
              <a:rPr lang="en-US" altLang="en-US" dirty="0"/>
              <a:t> at which errors occur</a:t>
            </a:r>
          </a:p>
          <a:p>
            <a:pPr lvl="1"/>
            <a:r>
              <a:rPr lang="en-US" altLang="en-US" sz="2400" dirty="0">
                <a:solidFill>
                  <a:srgbClr val="5430AA"/>
                </a:solidFill>
              </a:rPr>
              <a:t>Error</a:t>
            </a:r>
            <a:r>
              <a:rPr lang="en-US" altLang="en-US" sz="2400" dirty="0"/>
              <a:t> = transmit 1 and receive 0; transmit 0 and receive 1</a:t>
            </a:r>
          </a:p>
          <a:p>
            <a:endParaRPr lang="en-US" altLang="en-US" dirty="0" smtClean="0">
              <a:solidFill>
                <a:srgbClr val="5430A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03475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Bandwidth Comparison</a:t>
            </a:r>
            <a:endParaRPr lang="en-IN" dirty="0"/>
          </a:p>
        </p:txBody>
      </p:sp>
      <p:graphicFrame>
        <p:nvGraphicFramePr>
          <p:cNvPr id="4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4685604"/>
              </p:ext>
            </p:extLst>
          </p:nvPr>
        </p:nvGraphicFramePr>
        <p:xfrm>
          <a:off x="284408" y="1078650"/>
          <a:ext cx="105156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Generation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Technology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b="1" dirty="0">
                          <a:effectLst/>
                        </a:rPr>
                        <a:t>Maximum Download Speed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869937"/>
              </p:ext>
            </p:extLst>
          </p:nvPr>
        </p:nvGraphicFramePr>
        <p:xfrm>
          <a:off x="284408" y="1448647"/>
          <a:ext cx="10515600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/>
                <a:gridCol w="3505200"/>
                <a:gridCol w="3505200"/>
              </a:tblGrid>
              <a:tr h="35305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GPRS-Global Positioning Radio System,</a:t>
                      </a:r>
                    </a:p>
                    <a:p>
                      <a:r>
                        <a:rPr lang="en-US" dirty="0" smtClean="0"/>
                        <a:t>EDGE-Enhanced Data Rates for GSM Evolution</a:t>
                      </a:r>
                      <a:endParaRPr lang="en-IN" sz="1800" b="0" i="0" u="sng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64Kbps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9729418"/>
              </p:ext>
            </p:extLst>
          </p:nvPr>
        </p:nvGraphicFramePr>
        <p:xfrm>
          <a:off x="284408" y="2636524"/>
          <a:ext cx="10515600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HSPA-</a:t>
                      </a:r>
                      <a:r>
                        <a:rPr lang="en-IN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 Speed Packet Access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DCHSPA-Dual Access HSPA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2Mbps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2606585"/>
              </p:ext>
            </p:extLst>
          </p:nvPr>
        </p:nvGraphicFramePr>
        <p:xfrm>
          <a:off x="284408" y="3275761"/>
          <a:ext cx="10515600" cy="3809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/>
                <a:gridCol w="3505200"/>
                <a:gridCol w="3505200"/>
              </a:tblGrid>
              <a:tr h="38095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LTE-</a:t>
                      </a:r>
                      <a:r>
                        <a:rPr lang="en-IN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 Term Evolution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2000Mbps to 1Gbps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4229524"/>
              </p:ext>
            </p:extLst>
          </p:nvPr>
        </p:nvGraphicFramePr>
        <p:xfrm>
          <a:off x="284408" y="3662224"/>
          <a:ext cx="105156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1Gbps &amp;</a:t>
                      </a:r>
                      <a:r>
                        <a:rPr lang="en-US" baseline="0" dirty="0" smtClean="0"/>
                        <a:t> higher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486" y="4067174"/>
            <a:ext cx="4591316" cy="24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20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Transmission Impairment 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67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Transmission Impairment 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981575" y="1190625"/>
            <a:ext cx="2228850" cy="876300"/>
          </a:xfrm>
          <a:prstGeom prst="roundRect">
            <a:avLst/>
          </a:prstGeom>
          <a:solidFill>
            <a:srgbClr val="7030A0">
              <a:alpha val="22000"/>
            </a:srgbClr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Impairment causes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829675" y="3629025"/>
            <a:ext cx="2228850" cy="876300"/>
          </a:xfrm>
          <a:prstGeom prst="roundRect">
            <a:avLst/>
          </a:prstGeom>
          <a:solidFill>
            <a:srgbClr val="7030A0">
              <a:alpha val="22000"/>
            </a:srgbClr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Attenuation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981575" y="3629025"/>
            <a:ext cx="2228850" cy="876300"/>
          </a:xfrm>
          <a:prstGeom prst="roundRect">
            <a:avLst/>
          </a:prstGeom>
          <a:solidFill>
            <a:srgbClr val="7030A0">
              <a:alpha val="22000"/>
            </a:srgbClr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Distortion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133475" y="3629025"/>
            <a:ext cx="2228850" cy="876300"/>
          </a:xfrm>
          <a:prstGeom prst="roundRect">
            <a:avLst/>
          </a:prstGeom>
          <a:solidFill>
            <a:srgbClr val="7030A0">
              <a:alpha val="22000"/>
            </a:srgbClr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Noise</a:t>
            </a:r>
          </a:p>
        </p:txBody>
      </p:sp>
      <p:cxnSp>
        <p:nvCxnSpPr>
          <p:cNvPr id="5" name="Straight Arrow Connector 4"/>
          <p:cNvCxnSpPr>
            <a:stCxn id="4" idx="2"/>
            <a:endCxn id="10" idx="0"/>
          </p:cNvCxnSpPr>
          <p:nvPr/>
        </p:nvCxnSpPr>
        <p:spPr>
          <a:xfrm flipH="1">
            <a:off x="2247900" y="2066925"/>
            <a:ext cx="3848100" cy="156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9" idx="0"/>
          </p:cNvCxnSpPr>
          <p:nvPr/>
        </p:nvCxnSpPr>
        <p:spPr>
          <a:xfrm>
            <a:off x="6096000" y="2066925"/>
            <a:ext cx="0" cy="156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  <a:endCxn id="8" idx="0"/>
          </p:cNvCxnSpPr>
          <p:nvPr/>
        </p:nvCxnSpPr>
        <p:spPr>
          <a:xfrm>
            <a:off x="6096000" y="2066925"/>
            <a:ext cx="3848100" cy="156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87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Noise?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970" y="2022157"/>
            <a:ext cx="3558540" cy="2339340"/>
          </a:xfrm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131181" y="863444"/>
            <a:ext cx="8240659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 smtClean="0"/>
              <a:t>Noise: </a:t>
            </a:r>
            <a:r>
              <a:rPr lang="en-IN" dirty="0" smtClean="0"/>
              <a:t>The </a:t>
            </a:r>
            <a:r>
              <a:rPr lang="en-IN" dirty="0" smtClean="0">
                <a:solidFill>
                  <a:srgbClr val="5430AA"/>
                </a:solidFill>
              </a:rPr>
              <a:t>random/unwanted </a:t>
            </a:r>
            <a:r>
              <a:rPr lang="en-IN" dirty="0">
                <a:solidFill>
                  <a:srgbClr val="5430AA"/>
                </a:solidFill>
              </a:rPr>
              <a:t>signal </a:t>
            </a:r>
            <a:r>
              <a:rPr lang="en-IN" dirty="0"/>
              <a:t>that mixes </a:t>
            </a:r>
            <a:r>
              <a:rPr lang="en-IN" dirty="0" smtClean="0"/>
              <a:t>with </a:t>
            </a:r>
            <a:r>
              <a:rPr lang="en-IN" dirty="0"/>
              <a:t>the </a:t>
            </a:r>
            <a:r>
              <a:rPr lang="en-IN" dirty="0">
                <a:solidFill>
                  <a:srgbClr val="5430AA"/>
                </a:solidFill>
              </a:rPr>
              <a:t>original</a:t>
            </a:r>
            <a:r>
              <a:rPr lang="en-IN" dirty="0"/>
              <a:t> </a:t>
            </a:r>
            <a:r>
              <a:rPr lang="en-IN" dirty="0">
                <a:solidFill>
                  <a:srgbClr val="5430AA"/>
                </a:solidFill>
              </a:rPr>
              <a:t>signal</a:t>
            </a:r>
            <a:r>
              <a:rPr lang="en-IN" dirty="0"/>
              <a:t> is </a:t>
            </a:r>
            <a:r>
              <a:rPr lang="en-IN" dirty="0" smtClean="0"/>
              <a:t>known as </a:t>
            </a:r>
            <a:r>
              <a:rPr lang="en-IN" b="1" dirty="0"/>
              <a:t>noise</a:t>
            </a:r>
            <a:r>
              <a:rPr lang="en-IN" dirty="0" smtClean="0"/>
              <a:t>.</a:t>
            </a:r>
          </a:p>
          <a:p>
            <a:r>
              <a:rPr lang="en-IN" altLang="en-US" b="1" dirty="0" smtClean="0">
                <a:cs typeface="Times New Roman" panose="02020603050405020304" pitchFamily="18" charset="0"/>
              </a:rPr>
              <a:t>Types of Noise: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IN" b="1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Induced noise: </a:t>
            </a:r>
            <a:r>
              <a:rPr lang="en-IN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Noise from </a:t>
            </a:r>
            <a:r>
              <a:rPr lang="en-IN" dirty="0">
                <a:latin typeface="Roboto Condensed" panose="02000000000000000000" pitchFamily="2" charset="0"/>
                <a:ea typeface="Roboto Condensed" panose="02000000000000000000" pitchFamily="2" charset="0"/>
              </a:rPr>
              <a:t>sources such as </a:t>
            </a:r>
            <a:r>
              <a:rPr lang="en-IN" dirty="0">
                <a:solidFill>
                  <a:srgbClr val="5430AA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motors</a:t>
            </a:r>
            <a:r>
              <a:rPr lang="en-IN" dirty="0">
                <a:latin typeface="Roboto Condensed" panose="02000000000000000000" pitchFamily="2" charset="0"/>
                <a:ea typeface="Roboto Condensed" panose="02000000000000000000" pitchFamily="2" charset="0"/>
              </a:rPr>
              <a:t> and </a:t>
            </a:r>
            <a:r>
              <a:rPr lang="en-IN" dirty="0">
                <a:solidFill>
                  <a:srgbClr val="5430AA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appliances</a:t>
            </a:r>
            <a:r>
              <a:rPr lang="en-IN" dirty="0">
                <a:latin typeface="Roboto Condensed" panose="02000000000000000000" pitchFamily="2" charset="0"/>
                <a:ea typeface="Roboto Condensed" panose="02000000000000000000" pitchFamily="2" charset="0"/>
              </a:rPr>
              <a:t>. </a:t>
            </a:r>
            <a:endParaRPr lang="en-IN" dirty="0" smtClean="0"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971550" lvl="1" indent="-514350">
              <a:buFont typeface="+mj-lt"/>
              <a:buAutoNum type="romanLcPeriod"/>
            </a:pPr>
            <a:r>
              <a:rPr lang="en-IN" b="1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Crosstalk noise: </a:t>
            </a:r>
            <a:r>
              <a:rPr lang="en-IN" dirty="0"/>
              <a:t> </a:t>
            </a:r>
            <a:r>
              <a:rPr lang="en-IN" dirty="0" smtClean="0"/>
              <a:t>Noise generates when </a:t>
            </a:r>
            <a:r>
              <a:rPr lang="en-IN" dirty="0"/>
              <a:t>one wire </a:t>
            </a:r>
            <a:r>
              <a:rPr lang="en-IN" dirty="0">
                <a:solidFill>
                  <a:srgbClr val="5430AA"/>
                </a:solidFill>
              </a:rPr>
              <a:t>affects</a:t>
            </a:r>
            <a:r>
              <a:rPr lang="en-IN" dirty="0"/>
              <a:t> the other wire.</a:t>
            </a:r>
            <a:endParaRPr lang="en-IN" b="1" dirty="0" smtClean="0"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971550" lvl="1" indent="-514350">
              <a:buFont typeface="+mj-lt"/>
              <a:buAutoNum type="romanLcPeriod"/>
            </a:pPr>
            <a:r>
              <a:rPr lang="en-IN" b="1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Thermal noise: </a:t>
            </a:r>
            <a:r>
              <a:rPr lang="en-IN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Noise</a:t>
            </a:r>
            <a:r>
              <a:rPr lang="en-IN" dirty="0" smtClean="0"/>
              <a:t> </a:t>
            </a:r>
            <a:r>
              <a:rPr lang="en-IN" dirty="0">
                <a:latin typeface="Roboto Condensed" panose="02000000000000000000" pitchFamily="2" charset="0"/>
                <a:ea typeface="Roboto Condensed" panose="02000000000000000000" pitchFamily="2" charset="0"/>
              </a:rPr>
              <a:t>from </a:t>
            </a:r>
            <a:r>
              <a:rPr lang="en-IN" dirty="0">
                <a:solidFill>
                  <a:srgbClr val="5430AA"/>
                </a:solidFill>
              </a:rPr>
              <a:t>movement</a:t>
            </a:r>
            <a:r>
              <a:rPr lang="en-IN" dirty="0"/>
              <a:t> of </a:t>
            </a:r>
            <a:r>
              <a:rPr lang="en-IN" dirty="0">
                <a:solidFill>
                  <a:srgbClr val="5430AA"/>
                </a:solidFill>
              </a:rPr>
              <a:t>electrons</a:t>
            </a:r>
            <a:r>
              <a:rPr lang="en-IN" dirty="0"/>
              <a:t> in wire which creates an extra </a:t>
            </a:r>
            <a:r>
              <a:rPr lang="en-IN" dirty="0" smtClean="0"/>
              <a:t>signal</a:t>
            </a:r>
            <a:endParaRPr lang="en-IN" b="1" dirty="0" smtClean="0"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971550" lvl="1" indent="-514350">
              <a:buFont typeface="+mj-lt"/>
              <a:buAutoNum type="romanLcPeriod"/>
            </a:pPr>
            <a:r>
              <a:rPr lang="en-IN" b="1" dirty="0">
                <a:latin typeface="Roboto Condensed" panose="02000000000000000000" pitchFamily="2" charset="0"/>
                <a:ea typeface="Roboto Condensed" panose="02000000000000000000" pitchFamily="2" charset="0"/>
              </a:rPr>
              <a:t>I</a:t>
            </a:r>
            <a:r>
              <a:rPr lang="en-IN" b="1" dirty="0" smtClean="0">
                <a:latin typeface="Roboto Condensed" panose="02000000000000000000" pitchFamily="2" charset="0"/>
                <a:ea typeface="Roboto Condensed" panose="02000000000000000000" pitchFamily="2" charset="0"/>
              </a:rPr>
              <a:t>mpulse noise: </a:t>
            </a:r>
            <a:r>
              <a:rPr lang="en-IN" dirty="0" smtClean="0"/>
              <a:t>Signal </a:t>
            </a:r>
            <a:r>
              <a:rPr lang="en-IN" dirty="0"/>
              <a:t>with </a:t>
            </a:r>
            <a:r>
              <a:rPr lang="en-IN" dirty="0">
                <a:solidFill>
                  <a:srgbClr val="5430AA"/>
                </a:solidFill>
              </a:rPr>
              <a:t>high energy</a:t>
            </a:r>
            <a:r>
              <a:rPr lang="en-IN" dirty="0"/>
              <a:t> that comes from lightning or power lines</a:t>
            </a:r>
            <a:endParaRPr lang="en-US" altLang="en-US" b="1" dirty="0">
              <a:latin typeface="Roboto Condensed" panose="02000000000000000000" pitchFamily="2" charset="0"/>
              <a:ea typeface="Roboto Condensed" panose="02000000000000000000" pitchFamily="2" charset="0"/>
              <a:cs typeface="Times New Roman" panose="02020603050405020304" pitchFamily="18" charset="0"/>
            </a:endParaRP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7871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Distortion?</a:t>
            </a:r>
            <a:endParaRPr lang="en-IN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131181" y="863444"/>
            <a:ext cx="11940845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/>
              <a:t>Change </a:t>
            </a:r>
            <a:r>
              <a:rPr lang="en-IN" dirty="0"/>
              <a:t>in the </a:t>
            </a:r>
            <a:r>
              <a:rPr lang="en-IN" dirty="0">
                <a:solidFill>
                  <a:srgbClr val="5430AA"/>
                </a:solidFill>
              </a:rPr>
              <a:t>shape</a:t>
            </a:r>
            <a:r>
              <a:rPr lang="en-IN" dirty="0">
                <a:solidFill>
                  <a:srgbClr val="673BBA"/>
                </a:solidFill>
              </a:rPr>
              <a:t> </a:t>
            </a:r>
            <a:r>
              <a:rPr lang="en-IN" dirty="0"/>
              <a:t>of signal. </a:t>
            </a:r>
            <a:endParaRPr lang="en-IN" dirty="0" smtClean="0"/>
          </a:p>
          <a:p>
            <a:r>
              <a:rPr lang="en-IN" dirty="0" smtClean="0"/>
              <a:t>Generally observed in </a:t>
            </a:r>
            <a:r>
              <a:rPr lang="en-IN" dirty="0">
                <a:solidFill>
                  <a:srgbClr val="5430AA"/>
                </a:solidFill>
              </a:rPr>
              <a:t>composite signals </a:t>
            </a:r>
            <a:r>
              <a:rPr lang="en-IN" dirty="0"/>
              <a:t>with different </a:t>
            </a:r>
            <a:r>
              <a:rPr lang="en-IN" dirty="0">
                <a:solidFill>
                  <a:srgbClr val="5430AA"/>
                </a:solidFill>
              </a:rPr>
              <a:t>frequencies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Each </a:t>
            </a:r>
            <a:r>
              <a:rPr lang="en-IN" dirty="0"/>
              <a:t>frequency component has its own </a:t>
            </a:r>
            <a:r>
              <a:rPr lang="en-IN" dirty="0">
                <a:solidFill>
                  <a:srgbClr val="5430AA"/>
                </a:solidFill>
              </a:rPr>
              <a:t>propagation</a:t>
            </a:r>
            <a:r>
              <a:rPr lang="en-IN" dirty="0"/>
              <a:t> speed travelling through a medium. </a:t>
            </a:r>
            <a:endParaRPr lang="en-IN" dirty="0" smtClean="0"/>
          </a:p>
          <a:p>
            <a:r>
              <a:rPr lang="en-IN" dirty="0" smtClean="0"/>
              <a:t>Every </a:t>
            </a:r>
            <a:r>
              <a:rPr lang="en-IN" dirty="0"/>
              <a:t>component arrive at </a:t>
            </a:r>
            <a:r>
              <a:rPr lang="en-IN" dirty="0">
                <a:solidFill>
                  <a:srgbClr val="5430AA"/>
                </a:solidFill>
              </a:rPr>
              <a:t>different time </a:t>
            </a:r>
            <a:r>
              <a:rPr lang="en-IN" dirty="0"/>
              <a:t>which leads to delay distortion.</a:t>
            </a:r>
            <a:endParaRPr lang="en-IN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996" y="3415117"/>
            <a:ext cx="465772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 Books</a:t>
            </a:r>
            <a:endParaRPr lang="en-IN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5592354"/>
              </p:ext>
            </p:extLst>
          </p:nvPr>
        </p:nvGraphicFramePr>
        <p:xfrm>
          <a:off x="256217" y="1008568"/>
          <a:ext cx="7233154" cy="4693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96942"/>
                <a:gridCol w="6336212"/>
              </a:tblGrid>
              <a:tr h="359369"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IN" sz="2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Unit</a:t>
                      </a:r>
                      <a:endParaRPr lang="en-IN" sz="2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>
                    <a:solidFill>
                      <a:srgbClr val="CC99FF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IN" sz="2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Reference Books</a:t>
                      </a:r>
                      <a:endParaRPr lang="en-IN" sz="2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>
                    <a:solidFill>
                      <a:srgbClr val="CC99FF">
                        <a:alpha val="27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1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Wireless Communications &amp; Networks, 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Second Edition, William Stallings by Pearson</a:t>
                      </a: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 anchor="ctr"/>
                </a:tc>
              </a:tr>
              <a:tr h="371332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2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 vMerge="1">
                  <a:txBody>
                    <a:bodyPr/>
                    <a:lstStyle/>
                    <a:p>
                      <a:pPr algn="just"/>
                      <a:endParaRPr lang="en-IN" sz="28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685800">
                <a:tc rowSpan="2"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3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>
                    <a:solidFill>
                      <a:srgbClr val="CC99FF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Wireless Communications &amp; Networks, 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Second Edition, William Stallings by Pearson</a:t>
                      </a: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 anchor="ctr">
                    <a:solidFill>
                      <a:srgbClr val="CC99FF">
                        <a:alpha val="27000"/>
                      </a:srgbClr>
                    </a:solidFill>
                  </a:tcPr>
                </a:tc>
              </a:tr>
              <a:tr h="6858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u="none" strike="noStrike" kern="1200" baseline="0" dirty="0" smtClean="0"/>
                        <a:t>Mobile Computing Technology, Applications and service creation, </a:t>
                      </a:r>
                      <a:r>
                        <a:rPr lang="en-IN" sz="2000" u="none" strike="noStrike" kern="1200" baseline="0" dirty="0" err="1" smtClean="0"/>
                        <a:t>Asoke</a:t>
                      </a:r>
                      <a:r>
                        <a:rPr lang="en-IN" sz="2000" u="none" strike="noStrike" kern="1200" baseline="0" dirty="0" smtClean="0"/>
                        <a:t> K </a:t>
                      </a:r>
                      <a:r>
                        <a:rPr lang="en-IN" sz="2000" u="none" strike="noStrike" kern="1200" baseline="0" dirty="0" err="1" smtClean="0"/>
                        <a:t>Telukder</a:t>
                      </a:r>
                      <a:r>
                        <a:rPr lang="en-IN" sz="2000" u="none" strike="noStrike" kern="1200" baseline="0" dirty="0" smtClean="0"/>
                        <a:t>, </a:t>
                      </a:r>
                      <a:r>
                        <a:rPr lang="en-IN" sz="2000" u="none" strike="noStrike" kern="1200" baseline="0" dirty="0" err="1" smtClean="0"/>
                        <a:t>Roopa</a:t>
                      </a:r>
                      <a:r>
                        <a:rPr lang="en-IN" sz="2000" u="none" strike="noStrike" kern="1200" baseline="0" dirty="0" smtClean="0"/>
                        <a:t> R </a:t>
                      </a:r>
                      <a:r>
                        <a:rPr lang="en-IN" sz="2000" u="none" strike="noStrike" kern="1200" baseline="0" dirty="0" err="1" smtClean="0"/>
                        <a:t>Yavagal</a:t>
                      </a:r>
                      <a:r>
                        <a:rPr lang="en-IN" sz="2000" u="none" strike="noStrike" kern="1200" baseline="0" dirty="0" smtClean="0"/>
                        <a:t> by TMH</a:t>
                      </a: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 anchor="ctr">
                    <a:solidFill>
                      <a:srgbClr val="CC99FF">
                        <a:alpha val="27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4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Wireless Communications &amp; Networks, 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2000" u="none" strike="noStrike" kern="1200" baseline="0" dirty="0" smtClean="0"/>
                        <a:t>Second Edition, William Stallings by Pearson</a:t>
                      </a: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5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/>
                </a:tc>
                <a:tc vMerge="1"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 smtClean="0"/>
                        <a:t>6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 marL="95388" marR="95388">
                    <a:solidFill>
                      <a:srgbClr val="CC99FF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u="none" strike="noStrike" kern="1200" baseline="0" dirty="0" smtClean="0"/>
                        <a:t>Android Application Development Black Book,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u="none" strike="noStrike" kern="1200" baseline="0" dirty="0" smtClean="0"/>
                        <a:t>Pradeep Kothari, </a:t>
                      </a:r>
                      <a:r>
                        <a:rPr lang="en-IN" sz="2000" u="none" strike="noStrike" kern="1200" baseline="0" dirty="0" err="1" smtClean="0"/>
                        <a:t>dreamtech</a:t>
                      </a:r>
                      <a:r>
                        <a:rPr lang="en-IN" sz="2000" u="none" strike="noStrike" kern="1200" baseline="0" dirty="0" smtClean="0"/>
                        <a:t> press.</a:t>
                      </a:r>
                      <a:endParaRPr lang="en-IN" sz="2000" b="0" i="0" u="none" strike="noStrike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388" marR="95388" anchor="ctr">
                    <a:solidFill>
                      <a:srgbClr val="CC99FF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371" y="711201"/>
            <a:ext cx="2235183" cy="2623910"/>
          </a:xfrm>
          <a:prstGeom prst="rect">
            <a:avLst/>
          </a:prstGeom>
        </p:spPr>
      </p:pic>
      <p:pic>
        <p:nvPicPr>
          <p:cNvPr id="2052" name="Picture 4" descr="Buy Mobile Computing Technology Applications &amp; Service Creation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562" y="3172486"/>
            <a:ext cx="1828800" cy="244792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ndroid Application Development Black Book – Dreamtech Press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062" y="1952279"/>
            <a:ext cx="1791956" cy="2293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25" y="75037"/>
            <a:ext cx="561128" cy="56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56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</a:t>
            </a:r>
            <a:r>
              <a:rPr lang="en-IN" sz="3600" dirty="0" smtClean="0">
                <a:solidFill>
                  <a:schemeClr val="tx1"/>
                </a:solidFill>
              </a:rPr>
              <a:t>Attenuation?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Loss </a:t>
            </a:r>
            <a:r>
              <a:rPr lang="en-IN" dirty="0"/>
              <a:t>of </a:t>
            </a:r>
            <a:r>
              <a:rPr lang="en-IN" dirty="0">
                <a:solidFill>
                  <a:srgbClr val="5430AA"/>
                </a:solidFill>
              </a:rPr>
              <a:t>energy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The </a:t>
            </a:r>
            <a:r>
              <a:rPr lang="en-IN" dirty="0"/>
              <a:t>strength of signal </a:t>
            </a:r>
            <a:r>
              <a:rPr lang="en-IN" dirty="0">
                <a:solidFill>
                  <a:srgbClr val="5430AA"/>
                </a:solidFill>
              </a:rPr>
              <a:t>decreases</a:t>
            </a:r>
            <a:r>
              <a:rPr lang="en-IN" dirty="0"/>
              <a:t> with increasing </a:t>
            </a:r>
            <a:r>
              <a:rPr lang="en-IN" dirty="0">
                <a:solidFill>
                  <a:srgbClr val="5430AA"/>
                </a:solidFill>
              </a:rPr>
              <a:t>distance</a:t>
            </a:r>
            <a:r>
              <a:rPr lang="en-IN" dirty="0"/>
              <a:t> which causes </a:t>
            </a:r>
            <a:r>
              <a:rPr lang="en-IN" dirty="0">
                <a:solidFill>
                  <a:srgbClr val="5430AA"/>
                </a:solidFill>
              </a:rPr>
              <a:t>loss of energy </a:t>
            </a:r>
            <a:r>
              <a:rPr lang="en-IN" dirty="0"/>
              <a:t>in overcoming resistance of medium. </a:t>
            </a:r>
            <a:endParaRPr lang="en-IN" dirty="0" smtClean="0"/>
          </a:p>
          <a:p>
            <a:r>
              <a:rPr lang="en-IN" b="1" dirty="0" smtClean="0"/>
              <a:t>Amplifiers </a:t>
            </a:r>
            <a:r>
              <a:rPr lang="en-IN" dirty="0" smtClean="0"/>
              <a:t>are </a:t>
            </a:r>
            <a:r>
              <a:rPr lang="en-IN" dirty="0"/>
              <a:t>used to amplify the attenuated signal which gives the </a:t>
            </a:r>
            <a:r>
              <a:rPr lang="en-IN" dirty="0">
                <a:solidFill>
                  <a:srgbClr val="5430AA"/>
                </a:solidFill>
              </a:rPr>
              <a:t>original</a:t>
            </a:r>
            <a:r>
              <a:rPr lang="en-IN" dirty="0"/>
              <a:t> signal back.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528" y="3109203"/>
            <a:ext cx="4572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53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Maximum Data Rate for Noiseless and Noisy channels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57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Maximum Data Rate for Noiseless and Noisy channels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cs typeface="Times New Roman" panose="02020603050405020304" pitchFamily="18" charset="0"/>
              </a:rPr>
              <a:t>Data rate: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Rate</a:t>
            </a:r>
            <a:r>
              <a:rPr lang="en-US" altLang="en-US" dirty="0">
                <a:cs typeface="Times New Roman" panose="02020603050405020304" pitchFamily="18" charset="0"/>
              </a:rPr>
              <a:t> at which data can be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communicated</a:t>
            </a:r>
            <a:r>
              <a:rPr lang="en-US" altLang="en-US" dirty="0">
                <a:cs typeface="Times New Roman" panose="02020603050405020304" pitchFamily="18" charset="0"/>
              </a:rPr>
              <a:t> (bps).</a:t>
            </a:r>
          </a:p>
          <a:p>
            <a:pPr lvl="1"/>
            <a:r>
              <a:rPr lang="en-IN" dirty="0"/>
              <a:t> Data rate is the </a:t>
            </a:r>
            <a:r>
              <a:rPr lang="en-IN" dirty="0">
                <a:solidFill>
                  <a:srgbClr val="5430AA"/>
                </a:solidFill>
              </a:rPr>
              <a:t>speed</a:t>
            </a:r>
            <a:r>
              <a:rPr lang="en-IN" dirty="0"/>
              <a:t> at which data is transferred between two devices, measured in mega bits per second (Mbps or mbps)</a:t>
            </a:r>
            <a:endParaRPr lang="en-US" altLang="en-US" dirty="0">
              <a:cs typeface="Times New Roman" panose="02020603050405020304" pitchFamily="18" charset="0"/>
            </a:endParaRPr>
          </a:p>
          <a:p>
            <a:pPr fontAlgn="base"/>
            <a:r>
              <a:rPr lang="en-IN" dirty="0"/>
              <a:t> Data rate depends upon 3 factors: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IN" dirty="0" smtClean="0">
                <a:solidFill>
                  <a:srgbClr val="5430AA"/>
                </a:solidFill>
              </a:rPr>
              <a:t>Bandwidth</a:t>
            </a:r>
            <a:r>
              <a:rPr lang="en-IN" dirty="0" smtClean="0"/>
              <a:t> </a:t>
            </a:r>
            <a:r>
              <a:rPr lang="en-IN" dirty="0"/>
              <a:t>available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IN" dirty="0"/>
              <a:t>Number of </a:t>
            </a:r>
            <a:r>
              <a:rPr lang="en-IN" dirty="0">
                <a:solidFill>
                  <a:srgbClr val="5430AA"/>
                </a:solidFill>
              </a:rPr>
              <a:t>levels</a:t>
            </a:r>
            <a:r>
              <a:rPr lang="en-IN" dirty="0"/>
              <a:t> in digital signal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IN" dirty="0"/>
              <a:t>The </a:t>
            </a:r>
            <a:r>
              <a:rPr lang="en-IN" dirty="0">
                <a:solidFill>
                  <a:srgbClr val="5430AA"/>
                </a:solidFill>
              </a:rPr>
              <a:t>quality</a:t>
            </a:r>
            <a:r>
              <a:rPr lang="en-IN" dirty="0"/>
              <a:t> of the channel </a:t>
            </a:r>
            <a:r>
              <a:rPr lang="en-IN" dirty="0" smtClean="0"/>
              <a:t>i.e. level </a:t>
            </a:r>
            <a:r>
              <a:rPr lang="en-IN" dirty="0"/>
              <a:t>of </a:t>
            </a:r>
            <a:r>
              <a:rPr lang="en-IN" dirty="0">
                <a:solidFill>
                  <a:srgbClr val="5430AA"/>
                </a:solidFill>
              </a:rPr>
              <a:t>noise</a:t>
            </a:r>
          </a:p>
          <a:p>
            <a:r>
              <a:rPr lang="en-IN" dirty="0" smtClean="0"/>
              <a:t>To calculate data rate 2 theoretical </a:t>
            </a:r>
            <a:r>
              <a:rPr lang="en-IN" dirty="0"/>
              <a:t>formulas were </a:t>
            </a:r>
            <a:r>
              <a:rPr lang="en-IN" dirty="0" smtClean="0"/>
              <a:t>developed: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b="1" dirty="0"/>
              <a:t>Nyquist </a:t>
            </a:r>
            <a:r>
              <a:rPr lang="en-IN" b="1" dirty="0" smtClean="0"/>
              <a:t>Bandwidth</a:t>
            </a:r>
            <a:r>
              <a:rPr lang="en-IN" dirty="0" smtClean="0"/>
              <a:t>-&gt; </a:t>
            </a:r>
            <a:r>
              <a:rPr lang="en-IN" dirty="0" smtClean="0">
                <a:solidFill>
                  <a:srgbClr val="5430AA"/>
                </a:solidFill>
              </a:rPr>
              <a:t>noiseless</a:t>
            </a:r>
            <a:r>
              <a:rPr lang="en-IN" dirty="0" smtClean="0"/>
              <a:t> channel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b="1" dirty="0" smtClean="0"/>
              <a:t>Shannon Capacity Formula-</a:t>
            </a:r>
            <a:r>
              <a:rPr lang="en-IN" dirty="0" smtClean="0"/>
              <a:t>&gt; </a:t>
            </a:r>
            <a:r>
              <a:rPr lang="en-IN" dirty="0" smtClean="0">
                <a:solidFill>
                  <a:srgbClr val="5430AA"/>
                </a:solidFill>
              </a:rPr>
              <a:t>noisy</a:t>
            </a:r>
            <a:r>
              <a:rPr lang="en-IN" dirty="0" smtClean="0"/>
              <a:t> channel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926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Nyquist</a:t>
            </a:r>
            <a:r>
              <a:rPr lang="en-IN" dirty="0"/>
              <a:t> Bandwidth for noiseless channel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03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Nyquist </a:t>
            </a:r>
            <a:r>
              <a:rPr lang="en-IN" dirty="0" smtClean="0"/>
              <a:t>Bandwidth for </a:t>
            </a:r>
            <a:r>
              <a:rPr lang="en-IN" dirty="0"/>
              <a:t>noiseless </a:t>
            </a:r>
            <a:r>
              <a:rPr lang="en-IN" dirty="0" smtClean="0"/>
              <a:t>channel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11632195" cy="5590565"/>
          </a:xfrm>
        </p:spPr>
        <p:txBody>
          <a:bodyPr/>
          <a:lstStyle/>
          <a:p>
            <a:r>
              <a:rPr lang="en-IN" b="1" dirty="0"/>
              <a:t>Nyquist </a:t>
            </a:r>
            <a:r>
              <a:rPr lang="en-IN" b="1" dirty="0" smtClean="0"/>
              <a:t>Bandwidth </a:t>
            </a:r>
            <a:r>
              <a:rPr lang="en-IN" dirty="0" smtClean="0"/>
              <a:t>is relationship between </a:t>
            </a:r>
            <a:r>
              <a:rPr lang="en-IN" dirty="0" smtClean="0">
                <a:solidFill>
                  <a:srgbClr val="5430AA"/>
                </a:solidFill>
              </a:rPr>
              <a:t>bandwidth</a:t>
            </a:r>
            <a:r>
              <a:rPr lang="en-IN" dirty="0" smtClean="0"/>
              <a:t> and its information carrying </a:t>
            </a:r>
            <a:r>
              <a:rPr lang="en-IN" dirty="0" smtClean="0">
                <a:solidFill>
                  <a:srgbClr val="5430AA"/>
                </a:solidFill>
              </a:rPr>
              <a:t>capacity</a:t>
            </a:r>
            <a:r>
              <a:rPr lang="en-IN" dirty="0" smtClean="0"/>
              <a:t>.</a:t>
            </a:r>
          </a:p>
          <a:p>
            <a:r>
              <a:rPr lang="en-IN" dirty="0"/>
              <a:t>Nyquist's theorem specifies the </a:t>
            </a:r>
            <a:r>
              <a:rPr lang="en-IN" dirty="0">
                <a:solidFill>
                  <a:srgbClr val="5430AA"/>
                </a:solidFill>
              </a:rPr>
              <a:t>maximum data rate </a:t>
            </a:r>
            <a:r>
              <a:rPr lang="en-IN" dirty="0"/>
              <a:t>for </a:t>
            </a:r>
            <a:r>
              <a:rPr lang="en-IN" dirty="0">
                <a:solidFill>
                  <a:srgbClr val="5430AA"/>
                </a:solidFill>
              </a:rPr>
              <a:t>noiseless </a:t>
            </a:r>
            <a:r>
              <a:rPr lang="en-IN" dirty="0" smtClean="0">
                <a:solidFill>
                  <a:srgbClr val="5430AA"/>
                </a:solidFill>
              </a:rPr>
              <a:t>condition.</a:t>
            </a:r>
          </a:p>
          <a:p>
            <a:r>
              <a:rPr lang="en-IN" dirty="0"/>
              <a:t>Nyquist's </a:t>
            </a:r>
            <a:r>
              <a:rPr lang="en-IN" dirty="0" smtClean="0"/>
              <a:t>theorem states that if the rate of signal transmission is </a:t>
            </a:r>
            <a:r>
              <a:rPr lang="en-IN" dirty="0" smtClean="0">
                <a:solidFill>
                  <a:srgbClr val="5430AA"/>
                </a:solidFill>
              </a:rPr>
              <a:t>2B</a:t>
            </a:r>
            <a:r>
              <a:rPr lang="en-IN" dirty="0" smtClean="0"/>
              <a:t>(Bandwidth), then a signal with frequency no greater than </a:t>
            </a:r>
            <a:r>
              <a:rPr lang="en-IN" dirty="0" smtClean="0">
                <a:solidFill>
                  <a:srgbClr val="5430AA"/>
                </a:solidFill>
              </a:rPr>
              <a:t>B</a:t>
            </a:r>
            <a:r>
              <a:rPr lang="en-IN" dirty="0" smtClean="0"/>
              <a:t> is sufficient to carry the signal rate.</a:t>
            </a:r>
            <a:endParaRPr lang="en-IN" dirty="0" smtClean="0">
              <a:solidFill>
                <a:srgbClr val="5430AA"/>
              </a:solidFill>
            </a:endParaRPr>
          </a:p>
          <a:p>
            <a:r>
              <a:rPr lang="en-IN" dirty="0" smtClean="0"/>
              <a:t>There are two types of signal:</a:t>
            </a:r>
          </a:p>
          <a:p>
            <a:pPr lvl="1"/>
            <a:r>
              <a:rPr lang="en-IN" dirty="0" smtClean="0"/>
              <a:t>Binary Signals (Two level: 0 and 1)</a:t>
            </a:r>
          </a:p>
          <a:p>
            <a:pPr lvl="1"/>
            <a:r>
              <a:rPr lang="en-IN" dirty="0" smtClean="0"/>
              <a:t>Multilevel Signals (More than two level)</a:t>
            </a:r>
          </a:p>
          <a:p>
            <a:pPr marL="457200" lvl="1" indent="0">
              <a:buNone/>
            </a:pPr>
            <a:endParaRPr lang="en-IN" sz="24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9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Nyquist </a:t>
            </a:r>
            <a:r>
              <a:rPr lang="en-IN" dirty="0" smtClean="0"/>
              <a:t>Bandwidth for </a:t>
            </a:r>
            <a:r>
              <a:rPr lang="en-IN" dirty="0"/>
              <a:t>noiseless </a:t>
            </a:r>
            <a:r>
              <a:rPr lang="en-IN" dirty="0" smtClean="0"/>
              <a:t>channel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6964101" cy="5590565"/>
          </a:xfrm>
        </p:spPr>
        <p:txBody>
          <a:bodyPr/>
          <a:lstStyle/>
          <a:p>
            <a:r>
              <a:rPr lang="en-US" altLang="en-US" dirty="0" smtClean="0">
                <a:cs typeface="Times New Roman" panose="02020603050405020304" pitchFamily="18" charset="0"/>
              </a:rPr>
              <a:t>Nyquist formula for maximum bitrate in bits per second(bps) for noiseless channel.</a:t>
            </a:r>
          </a:p>
          <a:p>
            <a:pPr marL="0" indent="0"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smtClean="0">
                <a:cs typeface="Times New Roman" panose="02020603050405020304" pitchFamily="18" charset="0"/>
              </a:rPr>
              <a:t>   For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binary</a:t>
            </a:r>
            <a:r>
              <a:rPr lang="en-US" altLang="en-US" dirty="0">
                <a:cs typeface="Times New Roman" panose="02020603050405020304" pitchFamily="18" charset="0"/>
              </a:rPr>
              <a:t> signals </a:t>
            </a:r>
            <a:r>
              <a:rPr lang="en-US" altLang="en-US" sz="1800" i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Times New Roman" panose="02020603050405020304" pitchFamily="18" charset="0"/>
              </a:rPr>
              <a:t>(two voltage levels)</a:t>
            </a:r>
          </a:p>
          <a:p>
            <a:pPr marL="457200" lvl="1" indent="0">
              <a:buNone/>
            </a:pPr>
            <a:r>
              <a:rPr lang="en-US" altLang="en-US" sz="2400" b="1" i="1" dirty="0">
                <a:solidFill>
                  <a:srgbClr val="5430AA"/>
                </a:solidFill>
                <a:latin typeface="Courier New" panose="02070309020205020404" pitchFamily="49" charset="0"/>
                <a:ea typeface="Roboto Mono Thin" pitchFamily="2" charset="0"/>
                <a:cs typeface="Courier New" panose="02070309020205020404" pitchFamily="49" charset="0"/>
              </a:rPr>
              <a:t>	</a:t>
            </a:r>
            <a:endParaRPr lang="en-US" altLang="en-US" sz="2400" b="1" i="1" dirty="0" smtClean="0">
              <a:solidFill>
                <a:srgbClr val="5430AA"/>
              </a:solidFill>
              <a:latin typeface="Courier New" panose="02070309020205020404" pitchFamily="49" charset="0"/>
              <a:ea typeface="Roboto Mono Thin" pitchFamily="2" charset="0"/>
              <a:cs typeface="Courier New" panose="02070309020205020404" pitchFamily="49" charset="0"/>
            </a:endParaRPr>
          </a:p>
          <a:p>
            <a:pPr marL="2619375" lvl="6" indent="0">
              <a:lnSpc>
                <a:spcPct val="100000"/>
              </a:lnSpc>
              <a:buNone/>
            </a:pPr>
            <a:endParaRPr lang="en-US" altLang="en-US" sz="2400" b="1" i="1" dirty="0" smtClean="0">
              <a:solidFill>
                <a:srgbClr val="5430AA"/>
              </a:solidFill>
              <a:latin typeface="Courier New" panose="02070309020205020404" pitchFamily="49" charset="0"/>
              <a:ea typeface="Roboto Mono Thin" pitchFamily="2" charset="0"/>
              <a:cs typeface="Courier New" panose="02070309020205020404" pitchFamily="49" charset="0"/>
            </a:endParaRPr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 smtClean="0">
                <a:cs typeface="Times New Roman" panose="02020603050405020304" pitchFamily="18" charset="0"/>
              </a:rPr>
              <a:t>C</a:t>
            </a:r>
            <a:r>
              <a:rPr lang="en-US" altLang="en-US" sz="2200" dirty="0">
                <a:cs typeface="Times New Roman" panose="02020603050405020304" pitchFamily="18" charset="0"/>
              </a:rPr>
              <a:t>: Channel </a:t>
            </a:r>
            <a:r>
              <a:rPr lang="en-US" altLang="en-US" sz="2200" dirty="0" smtClean="0">
                <a:cs typeface="Times New Roman" panose="02020603050405020304" pitchFamily="18" charset="0"/>
              </a:rPr>
              <a:t>Capacity</a:t>
            </a:r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 smtClean="0">
                <a:cs typeface="Times New Roman" panose="02020603050405020304" pitchFamily="18" charset="0"/>
              </a:rPr>
              <a:t>B</a:t>
            </a:r>
            <a:r>
              <a:rPr lang="en-US" altLang="en-US" sz="2200" dirty="0">
                <a:cs typeface="Times New Roman" panose="02020603050405020304" pitchFamily="18" charset="0"/>
              </a:rPr>
              <a:t>: </a:t>
            </a:r>
            <a:r>
              <a:rPr lang="en-US" altLang="en-US" sz="2200" dirty="0" smtClean="0">
                <a:cs typeface="Times New Roman" panose="02020603050405020304" pitchFamily="18" charset="0"/>
              </a:rPr>
              <a:t>Bandwidth</a:t>
            </a:r>
          </a:p>
          <a:p>
            <a:pPr marL="0" lvl="1" indent="0">
              <a:buNone/>
            </a:pPr>
            <a:endParaRPr lang="en-US" altLang="en-US" sz="2400" dirty="0" smtClean="0">
              <a:cs typeface="Times New Roman" panose="02020603050405020304" pitchFamily="18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en-US" sz="2400" dirty="0" smtClean="0">
                <a:cs typeface="Times New Roman" panose="02020603050405020304" pitchFamily="18" charset="0"/>
              </a:rPr>
              <a:t>    For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multilevel</a:t>
            </a:r>
            <a:r>
              <a:rPr lang="en-US" altLang="en-US" sz="2400" dirty="0"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cs typeface="Times New Roman" panose="02020603050405020304" pitchFamily="18" charset="0"/>
              </a:rPr>
              <a:t>signaling </a:t>
            </a:r>
            <a:r>
              <a:rPr lang="en-US" altLang="en-US" sz="1800" i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Times New Roman" panose="02020603050405020304" pitchFamily="18" charset="0"/>
              </a:rPr>
              <a:t>(more than two voltage levels)</a:t>
            </a:r>
          </a:p>
          <a:p>
            <a:pPr marL="0" lvl="1"/>
            <a:endParaRPr lang="en-US" altLang="en-US" sz="2400" dirty="0">
              <a:cs typeface="Times New Roman" panose="02020603050405020304" pitchFamily="18" charset="0"/>
            </a:endParaRPr>
          </a:p>
          <a:p>
            <a:pPr marL="0" lvl="1"/>
            <a:endParaRPr lang="en-US" altLang="en-US" sz="2400" dirty="0" smtClean="0">
              <a:cs typeface="Times New Roman" panose="02020603050405020304" pitchFamily="18" charset="0"/>
            </a:endParaRPr>
          </a:p>
          <a:p>
            <a:pPr marL="914400" lvl="2" indent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50000"/>
              <a:buNone/>
            </a:pPr>
            <a:r>
              <a:rPr lang="en-US" altLang="en-US" sz="2400" dirty="0" smtClean="0">
                <a:cs typeface="Times New Roman" panose="02020603050405020304" pitchFamily="18" charset="0"/>
              </a:rPr>
              <a:t> M:Number </a:t>
            </a:r>
            <a:r>
              <a:rPr lang="en-US" altLang="en-US" sz="2400" dirty="0">
                <a:cs typeface="Times New Roman" panose="02020603050405020304" pitchFamily="18" charset="0"/>
              </a:rPr>
              <a:t>of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discrete signal </a:t>
            </a:r>
            <a:r>
              <a:rPr lang="en-US" altLang="en-US" sz="2400" dirty="0">
                <a:cs typeface="Times New Roman" panose="02020603050405020304" pitchFamily="18" charset="0"/>
              </a:rPr>
              <a:t>or </a:t>
            </a:r>
            <a:r>
              <a:rPr lang="en-US" altLang="en-US" sz="2400" dirty="0">
                <a:solidFill>
                  <a:srgbClr val="5430AA"/>
                </a:solidFill>
                <a:cs typeface="Times New Roman" panose="02020603050405020304" pitchFamily="18" charset="0"/>
              </a:rPr>
              <a:t>voltage </a:t>
            </a:r>
            <a:r>
              <a:rPr lang="en-US" altLang="en-US" sz="2400" dirty="0" smtClean="0">
                <a:solidFill>
                  <a:srgbClr val="5430AA"/>
                </a:solidFill>
                <a:cs typeface="Times New Roman" panose="02020603050405020304" pitchFamily="18" charset="0"/>
              </a:rPr>
              <a:t>levels</a:t>
            </a:r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>
                <a:cs typeface="Times New Roman" panose="02020603050405020304" pitchFamily="18" charset="0"/>
              </a:rPr>
              <a:t>C: Channel </a:t>
            </a:r>
            <a:r>
              <a:rPr lang="en-US" altLang="en-US" sz="2200" dirty="0" smtClean="0">
                <a:cs typeface="Times New Roman" panose="02020603050405020304" pitchFamily="18" charset="0"/>
              </a:rPr>
              <a:t>Capacity</a:t>
            </a:r>
            <a:endParaRPr lang="en-US" altLang="en-US" sz="2200" dirty="0">
              <a:cs typeface="Times New Roman" panose="02020603050405020304" pitchFamily="18" charset="0"/>
            </a:endParaRPr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>
                <a:cs typeface="Times New Roman" panose="02020603050405020304" pitchFamily="18" charset="0"/>
              </a:rPr>
              <a:t>B: </a:t>
            </a:r>
            <a:r>
              <a:rPr lang="en-US" altLang="en-US" sz="2200" dirty="0" smtClean="0">
                <a:cs typeface="Times New Roman" panose="02020603050405020304" pitchFamily="18" charset="0"/>
              </a:rPr>
              <a:t>Bandwidth</a:t>
            </a:r>
            <a:endParaRPr lang="en-US" altLang="en-US" sz="2200" dirty="0">
              <a:cs typeface="Times New Roman" panose="02020603050405020304" pitchFamily="18" charset="0"/>
            </a:endParaRPr>
          </a:p>
          <a:p>
            <a:pPr marL="914400" lvl="2" indent="0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50000"/>
              <a:buNone/>
            </a:pPr>
            <a:endParaRPr lang="en-US" altLang="en-US" sz="2400" dirty="0">
              <a:solidFill>
                <a:srgbClr val="5430AA"/>
              </a:solidFill>
              <a:cs typeface="Times New Roman" panose="02020603050405020304" pitchFamily="18" charset="0"/>
            </a:endParaRPr>
          </a:p>
          <a:p>
            <a:endParaRPr lang="en-IN" sz="2400" dirty="0"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897" y="1591971"/>
            <a:ext cx="4209376" cy="36821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12942" y="1222639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Binary Signal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9056649" y="5151653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Multilevel Signal</a:t>
            </a:r>
            <a:endParaRPr lang="en-IN" dirty="0"/>
          </a:p>
        </p:txBody>
      </p:sp>
      <p:sp>
        <p:nvSpPr>
          <p:cNvPr id="4" name="Rounded Rectangle 3"/>
          <p:cNvSpPr/>
          <p:nvPr/>
        </p:nvSpPr>
        <p:spPr>
          <a:xfrm>
            <a:off x="1208343" y="2093250"/>
            <a:ext cx="2497973" cy="441606"/>
          </a:xfrm>
          <a:prstGeom prst="roundRect">
            <a:avLst>
              <a:gd name="adj" fmla="val 0"/>
            </a:avLst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400" b="1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= 2B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208343" y="4689055"/>
            <a:ext cx="2813757" cy="462598"/>
          </a:xfrm>
          <a:prstGeom prst="roundRect">
            <a:avLst>
              <a:gd name="adj" fmla="val 0"/>
            </a:avLst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indent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55000"/>
              <a:buNone/>
            </a:pPr>
            <a:r>
              <a:rPr lang="en-US" altLang="en-US" sz="2400" b="1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= 2B log</a:t>
            </a:r>
            <a:r>
              <a:rPr lang="en-US" altLang="en-US" sz="2400" b="1" baseline="-25000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2</a:t>
            </a:r>
            <a:r>
              <a:rPr lang="en-US" altLang="en-US" sz="2400" b="1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376296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Nyquist </a:t>
            </a:r>
            <a:r>
              <a:rPr lang="en-IN" dirty="0" smtClean="0"/>
              <a:t>Bandwidth: Example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b="1" dirty="0" smtClean="0"/>
          </a:p>
          <a:p>
            <a:pPr marL="0" indent="0">
              <a:buNone/>
            </a:pPr>
            <a:endParaRPr lang="en-IN" b="1" dirty="0" smtClean="0">
              <a:solidFill>
                <a:srgbClr val="5430AA"/>
              </a:solidFill>
            </a:endParaRPr>
          </a:p>
          <a:p>
            <a:pPr marL="0" indent="0">
              <a:buNone/>
            </a:pPr>
            <a:endParaRPr lang="en-IN" u="sng" dirty="0" smtClean="0">
              <a:solidFill>
                <a:srgbClr val="5430AA"/>
              </a:solidFill>
              <a:ea typeface="Roboto Mono Thin" pitchFamily="2" charset="0"/>
            </a:endParaRPr>
          </a:p>
          <a:p>
            <a:pPr marL="0" indent="0"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</a:t>
            </a:r>
            <a:r>
              <a:rPr lang="en-IN" dirty="0" smtClean="0">
                <a:solidFill>
                  <a:srgbClr val="5430AA"/>
                </a:solidFill>
                <a:ea typeface="Roboto Mono Thin" pitchFamily="2" charset="0"/>
              </a:rPr>
              <a:t>: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B=3100 Hz</a:t>
            </a:r>
          </a:p>
          <a:p>
            <a:pPr marL="0" indent="0">
              <a:buNone/>
            </a:pPr>
            <a:r>
              <a:rPr lang="en-IN" dirty="0">
                <a:ea typeface="Roboto Mono Thin" pitchFamily="2" charset="0"/>
              </a:rPr>
              <a:t>Formula for binary </a:t>
            </a:r>
            <a:r>
              <a:rPr lang="en-IN" dirty="0" smtClean="0">
                <a:ea typeface="Roboto Mono Thin" pitchFamily="2" charset="0"/>
              </a:rPr>
              <a:t>signal: </a:t>
            </a:r>
            <a:r>
              <a:rPr lang="en-IN" dirty="0" smtClean="0">
                <a:solidFill>
                  <a:srgbClr val="5430AA"/>
                </a:solidFill>
                <a:ea typeface="Roboto Mono Thin" pitchFamily="2" charset="0"/>
              </a:rPr>
              <a:t>	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= 2B</a:t>
            </a:r>
          </a:p>
          <a:p>
            <a:pPr marL="0" indent="0">
              <a:buNone/>
            </a:pP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			C = 2 X 3100</a:t>
            </a:r>
          </a:p>
          <a:p>
            <a:pPr marL="0" indent="0">
              <a:buNone/>
            </a:pPr>
            <a:r>
              <a:rPr lang="en-IN" u="sng" dirty="0">
                <a:solidFill>
                  <a:srgbClr val="5430AA"/>
                </a:solidFill>
                <a:ea typeface="Roboto Mono Thin" pitchFamily="2" charset="0"/>
              </a:rPr>
              <a:t>Answer</a:t>
            </a:r>
            <a:r>
              <a:rPr lang="en-IN" dirty="0">
                <a:solidFill>
                  <a:srgbClr val="5430AA"/>
                </a:solidFill>
                <a:ea typeface="Roboto Mono Thin" pitchFamily="2" charset="0"/>
              </a:rPr>
              <a:t>: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		</a:t>
            </a:r>
            <a:r>
              <a:rPr lang="en-IN" b="1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= 6200 bps(bits per second)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5430AA"/>
                </a:solidFill>
                <a:latin typeface="Roboto Mono Thin" pitchFamily="2" charset="0"/>
                <a:ea typeface="Roboto Mono Thin" pitchFamily="2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IN" i="1" dirty="0" smtClean="0">
                <a:ea typeface="Roboto Mono Thin" pitchFamily="2" charset="0"/>
                <a:cs typeface="Courier New" panose="02070309020205020404" pitchFamily="49" charset="0"/>
              </a:rPr>
              <a:t>Therefore, channel </a:t>
            </a:r>
            <a:r>
              <a:rPr lang="en-IN" i="1" dirty="0" smtClean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capacity C is </a:t>
            </a:r>
            <a:r>
              <a:rPr lang="en-IN" i="1" dirty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6200 bps(bits per second</a:t>
            </a:r>
            <a:r>
              <a:rPr lang="en-IN" i="1" dirty="0" smtClean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)</a:t>
            </a:r>
            <a:r>
              <a:rPr lang="en-IN" i="1" dirty="0" smtClean="0">
                <a:ea typeface="Roboto Mono Thin" pitchFamily="2" charset="0"/>
                <a:cs typeface="Courier New" panose="02070309020205020404" pitchFamily="49" charset="0"/>
              </a:rPr>
              <a:t> if bandwidth B is </a:t>
            </a:r>
            <a:r>
              <a:rPr lang="en-IN" i="1" dirty="0" smtClean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3100Hz</a:t>
            </a:r>
            <a:r>
              <a:rPr lang="en-IN" i="1" dirty="0" smtClean="0">
                <a:ea typeface="Roboto Mono Thin" pitchFamily="2" charset="0"/>
                <a:cs typeface="Courier New" panose="02070309020205020404" pitchFamily="49" charset="0"/>
              </a:rPr>
              <a:t>.</a:t>
            </a:r>
            <a:endParaRPr lang="en-IN" i="1" dirty="0">
              <a:ea typeface="Roboto Mono Thin" pitchFamily="2" charset="0"/>
              <a:cs typeface="Courier New" panose="02070309020205020404" pitchFamily="49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31180" y="863444"/>
          <a:ext cx="1180231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173"/>
                <a:gridCol w="10174146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400" b="1" dirty="0" smtClean="0">
                          <a:solidFill>
                            <a:srgbClr val="5430AA"/>
                          </a:solidFill>
                        </a:rPr>
                        <a:t>Example 1: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dirty="0" smtClean="0"/>
                        <a:t>If the signal transmitted is binary and bandwidth is 3100 Hz then calculate the channel capacity.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131180" y="1838647"/>
            <a:ext cx="1540458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rgbClr val="5430AA"/>
                </a:solidFill>
              </a:rPr>
              <a:t>Solution 1</a:t>
            </a:r>
            <a:r>
              <a:rPr lang="en-IN" sz="2400" b="1" dirty="0" smtClean="0">
                <a:solidFill>
                  <a:srgbClr val="5430AA"/>
                </a:solidFill>
              </a:rPr>
              <a:t>:</a:t>
            </a:r>
            <a:endParaRPr lang="en-IN" sz="2400" b="1" dirty="0">
              <a:solidFill>
                <a:srgbClr val="5430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9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Nyquist </a:t>
            </a:r>
            <a:r>
              <a:rPr lang="en-IN" dirty="0" smtClean="0"/>
              <a:t>Bandwidth: Example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b="1" dirty="0" smtClean="0"/>
          </a:p>
          <a:p>
            <a:pPr marL="0" indent="0">
              <a:buNone/>
            </a:pPr>
            <a:endParaRPr lang="en-IN" b="1" dirty="0" smtClean="0">
              <a:solidFill>
                <a:srgbClr val="5430AA"/>
              </a:solidFill>
            </a:endParaRPr>
          </a:p>
          <a:p>
            <a:pPr marL="0" indent="0">
              <a:buNone/>
            </a:pPr>
            <a:endParaRPr lang="en-IN" u="sng" dirty="0" smtClean="0">
              <a:solidFill>
                <a:srgbClr val="5430AA"/>
              </a:solidFill>
              <a:ea typeface="Roboto Mono Thin" pitchFamily="2" charset="0"/>
            </a:endParaRPr>
          </a:p>
          <a:p>
            <a:pPr marL="0" indent="0"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Given:</a:t>
            </a:r>
            <a:r>
              <a:rPr lang="en-IN" dirty="0" smtClean="0">
                <a:solidFill>
                  <a:schemeClr val="accent3"/>
                </a:solidFill>
                <a:ea typeface="Roboto Mono Thin" pitchFamily="2" charset="0"/>
              </a:rPr>
              <a:t>	</a:t>
            </a:r>
            <a:r>
              <a:rPr lang="en-IN" dirty="0" smtClean="0">
                <a:ea typeface="Roboto Mono Thin" pitchFamily="2" charset="0"/>
              </a:rPr>
              <a:t>Bandwidth   </a:t>
            </a:r>
            <a:r>
              <a:rPr lang="en-IN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</a:rPr>
              <a:t>B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=3100 Hz</a:t>
            </a:r>
          </a:p>
          <a:p>
            <a:pPr marL="0" indent="0">
              <a:buNone/>
            </a:pPr>
            <a:r>
              <a:rPr lang="en-IN" dirty="0" smtClean="0">
                <a:ea typeface="Roboto Mono Thin" pitchFamily="2" charset="0"/>
              </a:rPr>
              <a:t>	Signal Level </a:t>
            </a:r>
            <a:r>
              <a:rPr lang="en-IN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</a:rPr>
              <a:t>M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=8</a:t>
            </a:r>
          </a:p>
          <a:p>
            <a:pPr marL="0" indent="0">
              <a:buNone/>
            </a:pPr>
            <a:r>
              <a:rPr lang="en-IN" dirty="0" smtClean="0">
                <a:ea typeface="Roboto Mono Thin" pitchFamily="2" charset="0"/>
              </a:rPr>
              <a:t>Formula for Multilevel signal: </a:t>
            </a:r>
            <a:r>
              <a:rPr lang="en-IN" dirty="0" smtClean="0">
                <a:solidFill>
                  <a:srgbClr val="5430AA"/>
                </a:solidFill>
                <a:ea typeface="Roboto Mono Thin" pitchFamily="2" charset="0"/>
              </a:rPr>
              <a:t>	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= 2B log</a:t>
            </a:r>
            <a:r>
              <a:rPr lang="en-IN" b="1" baseline="-25000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2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 M</a:t>
            </a:r>
          </a:p>
          <a:p>
            <a:pPr marL="0" indent="0">
              <a:buNone/>
            </a:pP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			C = 2 X 3100 X 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log</a:t>
            </a:r>
            <a:r>
              <a:rPr lang="en-IN" b="1" baseline="-25000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2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8 </a:t>
            </a:r>
            <a:r>
              <a:rPr lang="en-IN" sz="1800" b="1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(</a:t>
            </a:r>
            <a:r>
              <a:rPr lang="en-IN" sz="1800" b="1" i="1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log</a:t>
            </a:r>
            <a:r>
              <a:rPr lang="en-IN" sz="1800" b="1" i="1" baseline="-25000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2</a:t>
            </a:r>
            <a:r>
              <a:rPr lang="en-IN" sz="1800" b="1" i="1" dirty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 8 = </a:t>
            </a:r>
            <a:r>
              <a:rPr lang="en-IN" sz="1800" b="1" i="1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3</a:t>
            </a:r>
            <a:r>
              <a:rPr lang="en-IN" sz="1800" b="1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		C = </a:t>
            </a:r>
            <a:r>
              <a:rPr lang="en-IN" b="1" dirty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2 X 3100 X 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3</a:t>
            </a:r>
          </a:p>
          <a:p>
            <a:pPr marL="0" indent="0">
              <a:buNone/>
            </a:pPr>
            <a:r>
              <a:rPr lang="en-IN" u="sng" dirty="0">
                <a:solidFill>
                  <a:srgbClr val="5430AA"/>
                </a:solidFill>
                <a:ea typeface="Roboto Mono Thin" pitchFamily="2" charset="0"/>
              </a:rPr>
              <a:t>Answer:</a:t>
            </a:r>
            <a:r>
              <a:rPr lang="en-IN" b="1" dirty="0" smtClean="0"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			</a:t>
            </a:r>
            <a:r>
              <a:rPr lang="en-IN" b="1" dirty="0" smtClean="0">
                <a:solidFill>
                  <a:srgbClr val="5430AA"/>
                </a:solidFill>
                <a:latin typeface="Consolas" panose="020B0609020204030204" pitchFamily="49" charset="0"/>
                <a:ea typeface="Roboto Mono Thin" pitchFamily="2" charset="0"/>
                <a:cs typeface="Courier New" panose="02070309020205020404" pitchFamily="49" charset="0"/>
              </a:rPr>
              <a:t>C = 18,600 bps(bits per second)</a:t>
            </a:r>
          </a:p>
          <a:p>
            <a:pPr marL="0" indent="0">
              <a:buNone/>
            </a:pPr>
            <a:r>
              <a:rPr lang="en-IN" u="sng" dirty="0">
                <a:solidFill>
                  <a:srgbClr val="5430AA"/>
                </a:solidFill>
                <a:ea typeface="Roboto Mono Thin" pitchFamily="2" charset="0"/>
              </a:rPr>
              <a:t>Conclusion:</a:t>
            </a:r>
          </a:p>
          <a:p>
            <a:r>
              <a:rPr lang="en-IN" i="1" dirty="0" smtClean="0">
                <a:ea typeface="Roboto Mono Thin" pitchFamily="2" charset="0"/>
                <a:cs typeface="Courier New" panose="02070309020205020404" pitchFamily="49" charset="0"/>
              </a:rPr>
              <a:t>Therefore</a:t>
            </a:r>
            <a:r>
              <a:rPr lang="en-IN" i="1" dirty="0" smtClean="0"/>
              <a:t>, </a:t>
            </a:r>
            <a:r>
              <a:rPr lang="en-IN" i="1" dirty="0"/>
              <a:t>for a given bandwidth, the </a:t>
            </a:r>
            <a:r>
              <a:rPr lang="en-IN" i="1" dirty="0">
                <a:solidFill>
                  <a:srgbClr val="5430AA"/>
                </a:solidFill>
              </a:rPr>
              <a:t>data rate </a:t>
            </a:r>
            <a:r>
              <a:rPr lang="en-IN" i="1" dirty="0"/>
              <a:t>can be </a:t>
            </a:r>
            <a:r>
              <a:rPr lang="en-IN" i="1" dirty="0">
                <a:solidFill>
                  <a:srgbClr val="5430AA"/>
                </a:solidFill>
              </a:rPr>
              <a:t>increased</a:t>
            </a:r>
            <a:r>
              <a:rPr lang="en-IN" i="1" dirty="0"/>
              <a:t> by increasing </a:t>
            </a:r>
            <a:r>
              <a:rPr lang="en-IN" i="1" dirty="0" smtClean="0"/>
              <a:t>the number </a:t>
            </a:r>
            <a:r>
              <a:rPr lang="en-IN" i="1" dirty="0"/>
              <a:t>of different </a:t>
            </a:r>
            <a:r>
              <a:rPr lang="en-IN" i="1" dirty="0">
                <a:solidFill>
                  <a:srgbClr val="5430AA"/>
                </a:solidFill>
              </a:rPr>
              <a:t>signal </a:t>
            </a:r>
            <a:r>
              <a:rPr lang="en-IN" i="1" dirty="0" smtClean="0">
                <a:solidFill>
                  <a:srgbClr val="5430AA"/>
                </a:solidFill>
              </a:rPr>
              <a:t>elements(M)</a:t>
            </a:r>
            <a:r>
              <a:rPr lang="en-IN" i="1" dirty="0" smtClean="0"/>
              <a:t>.</a:t>
            </a:r>
          </a:p>
          <a:p>
            <a:r>
              <a:rPr lang="en-IN" i="1" dirty="0">
                <a:ea typeface="Roboto Mono Thin" pitchFamily="2" charset="0"/>
                <a:cs typeface="Courier New" panose="02070309020205020404" pitchFamily="49" charset="0"/>
              </a:rPr>
              <a:t>Nyquist's formula indicates that, </a:t>
            </a:r>
            <a:r>
              <a:rPr lang="en-IN" i="1" dirty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doubling</a:t>
            </a:r>
            <a:r>
              <a:rPr lang="en-IN" i="1" dirty="0">
                <a:ea typeface="Roboto Mono Thin" pitchFamily="2" charset="0"/>
                <a:cs typeface="Courier New" panose="02070309020205020404" pitchFamily="49" charset="0"/>
              </a:rPr>
              <a:t> the </a:t>
            </a:r>
            <a:r>
              <a:rPr lang="en-IN" i="1" dirty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bandwidth</a:t>
            </a:r>
            <a:r>
              <a:rPr lang="en-IN" i="1" dirty="0">
                <a:ea typeface="Roboto Mono Thin" pitchFamily="2" charset="0"/>
                <a:cs typeface="Courier New" panose="02070309020205020404" pitchFamily="49" charset="0"/>
              </a:rPr>
              <a:t> doubles </a:t>
            </a:r>
            <a:r>
              <a:rPr lang="en-IN" i="1" dirty="0">
                <a:solidFill>
                  <a:srgbClr val="5430AA"/>
                </a:solidFill>
                <a:ea typeface="Roboto Mono Thin" pitchFamily="2" charset="0"/>
                <a:cs typeface="Courier New" panose="02070309020205020404" pitchFamily="49" charset="0"/>
              </a:rPr>
              <a:t>data rate</a:t>
            </a:r>
            <a:r>
              <a:rPr lang="en-IN" i="1" dirty="0">
                <a:ea typeface="Roboto Mono Thin" pitchFamily="2" charset="0"/>
                <a:cs typeface="Courier New" panose="02070309020205020404" pitchFamily="49" charset="0"/>
              </a:rPr>
              <a:t>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31179" y="812644"/>
          <a:ext cx="10899493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5024"/>
                <a:gridCol w="9294469"/>
              </a:tblGrid>
              <a:tr h="745437">
                <a:tc>
                  <a:txBody>
                    <a:bodyPr/>
                    <a:lstStyle/>
                    <a:p>
                      <a:r>
                        <a:rPr lang="en-IN" sz="2400" b="1" dirty="0" smtClean="0">
                          <a:solidFill>
                            <a:srgbClr val="5430AA"/>
                          </a:solidFill>
                        </a:rPr>
                        <a:t>Example 2: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dirty="0" smtClean="0"/>
                        <a:t>If the signal transmitted is multilevel and bandwidth is 3100 Hz  with 8 possible voltage/signal levels are used then calculate the channel capacity.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31179" y="1787847"/>
            <a:ext cx="1540458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rgbClr val="5430AA"/>
                </a:solidFill>
              </a:rPr>
              <a:t>Solution 2</a:t>
            </a:r>
            <a:r>
              <a:rPr lang="en-IN" sz="2400" b="1" dirty="0" smtClean="0">
                <a:solidFill>
                  <a:srgbClr val="5430AA"/>
                </a:solidFill>
              </a:rPr>
              <a:t>:</a:t>
            </a:r>
            <a:endParaRPr lang="en-IN" sz="2400" b="1" dirty="0">
              <a:solidFill>
                <a:srgbClr val="5430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2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Signal-to-Noise Ratio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69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Times New Roman" panose="02020603050405020304" pitchFamily="18" charset="0"/>
              </a:rPr>
              <a:t>Signal-to-Noise Ratio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8561407" cy="5590565"/>
          </a:xfrm>
        </p:spPr>
        <p:txBody>
          <a:bodyPr/>
          <a:lstStyle/>
          <a:p>
            <a:r>
              <a:rPr lang="en-IN" dirty="0">
                <a:solidFill>
                  <a:srgbClr val="5430AA"/>
                </a:solidFill>
              </a:rPr>
              <a:t>Ratio</a:t>
            </a:r>
            <a:r>
              <a:rPr lang="en-IN" dirty="0"/>
              <a:t> of the </a:t>
            </a:r>
            <a:r>
              <a:rPr lang="en-IN" dirty="0">
                <a:solidFill>
                  <a:srgbClr val="5430AA"/>
                </a:solidFill>
              </a:rPr>
              <a:t>power</a:t>
            </a:r>
            <a:r>
              <a:rPr lang="en-IN" dirty="0"/>
              <a:t> in a </a:t>
            </a:r>
            <a:r>
              <a:rPr lang="en-IN" dirty="0">
                <a:solidFill>
                  <a:srgbClr val="5430AA"/>
                </a:solidFill>
              </a:rPr>
              <a:t>signal</a:t>
            </a:r>
            <a:r>
              <a:rPr lang="en-IN" dirty="0"/>
              <a:t> to the </a:t>
            </a:r>
            <a:r>
              <a:rPr lang="en-IN" dirty="0">
                <a:solidFill>
                  <a:srgbClr val="5430AA"/>
                </a:solidFill>
              </a:rPr>
              <a:t>power</a:t>
            </a:r>
            <a:r>
              <a:rPr lang="en-IN" dirty="0"/>
              <a:t> contained in the </a:t>
            </a:r>
            <a:r>
              <a:rPr lang="en-IN" dirty="0">
                <a:solidFill>
                  <a:srgbClr val="5430AA"/>
                </a:solidFill>
              </a:rPr>
              <a:t>noise</a:t>
            </a:r>
            <a:r>
              <a:rPr lang="en-IN" dirty="0"/>
              <a:t> that’s present at a particular point in the transmission</a:t>
            </a:r>
          </a:p>
          <a:p>
            <a:r>
              <a:rPr lang="en-IN" dirty="0"/>
              <a:t>Typically measured at a </a:t>
            </a:r>
            <a:r>
              <a:rPr lang="en-IN" dirty="0" smtClean="0">
                <a:solidFill>
                  <a:srgbClr val="5430AA"/>
                </a:solidFill>
              </a:rPr>
              <a:t>receiver end</a:t>
            </a:r>
            <a:endParaRPr lang="en-IN" dirty="0">
              <a:solidFill>
                <a:srgbClr val="5430AA"/>
              </a:solidFill>
            </a:endParaRPr>
          </a:p>
          <a:p>
            <a:r>
              <a:rPr lang="en-IN" dirty="0"/>
              <a:t>Signal-to-noise ratio (</a:t>
            </a:r>
            <a:r>
              <a:rPr lang="en-IN" dirty="0">
                <a:solidFill>
                  <a:srgbClr val="5430AA"/>
                </a:solidFill>
              </a:rPr>
              <a:t>SNR</a:t>
            </a:r>
            <a:r>
              <a:rPr lang="en-IN" dirty="0"/>
              <a:t>, or </a:t>
            </a:r>
            <a:r>
              <a:rPr lang="en-IN" dirty="0">
                <a:solidFill>
                  <a:srgbClr val="5430AA"/>
                </a:solidFill>
              </a:rPr>
              <a:t>S/N</a:t>
            </a:r>
            <a:r>
              <a:rPr lang="en-IN" dirty="0"/>
              <a:t>)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r>
              <a:rPr lang="en-IN" dirty="0"/>
              <a:t>A high </a:t>
            </a:r>
            <a:r>
              <a:rPr lang="en-IN" dirty="0">
                <a:solidFill>
                  <a:srgbClr val="5430AA"/>
                </a:solidFill>
              </a:rPr>
              <a:t>SNR</a:t>
            </a:r>
            <a:r>
              <a:rPr lang="en-IN" dirty="0"/>
              <a:t> means a </a:t>
            </a:r>
            <a:r>
              <a:rPr lang="en-IN" dirty="0">
                <a:solidFill>
                  <a:srgbClr val="5430AA"/>
                </a:solidFill>
              </a:rPr>
              <a:t>high-quality signal</a:t>
            </a:r>
            <a:r>
              <a:rPr lang="en-IN" dirty="0"/>
              <a:t>, low number of required intermediate repeaters</a:t>
            </a:r>
          </a:p>
          <a:p>
            <a:r>
              <a:rPr lang="en-IN" dirty="0"/>
              <a:t>SNR sets </a:t>
            </a:r>
            <a:r>
              <a:rPr lang="en-IN" dirty="0">
                <a:solidFill>
                  <a:srgbClr val="5430AA"/>
                </a:solidFill>
              </a:rPr>
              <a:t>upper bound </a:t>
            </a:r>
            <a:r>
              <a:rPr lang="en-IN" dirty="0"/>
              <a:t>on achievable data </a:t>
            </a:r>
            <a:r>
              <a:rPr lang="en-IN" dirty="0" smtClean="0"/>
              <a:t>rate.</a:t>
            </a:r>
          </a:p>
          <a:p>
            <a:r>
              <a:rPr lang="en-IN" dirty="0"/>
              <a:t>A </a:t>
            </a:r>
            <a:r>
              <a:rPr lang="en-IN" dirty="0">
                <a:solidFill>
                  <a:srgbClr val="5430AA"/>
                </a:solidFill>
              </a:rPr>
              <a:t>high</a:t>
            </a:r>
            <a:r>
              <a:rPr lang="en-IN" dirty="0"/>
              <a:t> </a:t>
            </a:r>
            <a:r>
              <a:rPr lang="en-IN" dirty="0" smtClean="0"/>
              <a:t>SNR, means </a:t>
            </a:r>
            <a:r>
              <a:rPr lang="en-IN" dirty="0"/>
              <a:t>a </a:t>
            </a:r>
            <a:r>
              <a:rPr lang="en-IN" dirty="0">
                <a:solidFill>
                  <a:srgbClr val="5430AA"/>
                </a:solidFill>
              </a:rPr>
              <a:t>high-quality</a:t>
            </a:r>
            <a:r>
              <a:rPr lang="en-IN" dirty="0"/>
              <a:t> signal.</a:t>
            </a:r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9496735"/>
              </p:ext>
            </p:extLst>
          </p:nvPr>
        </p:nvGraphicFramePr>
        <p:xfrm>
          <a:off x="2139950" y="2657475"/>
          <a:ext cx="4267200" cy="90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7" name="Equation" r:id="rId3" imgW="1981080" imgH="419040" progId="Equation.3">
                  <p:embed/>
                </p:oleObj>
              </mc:Choice>
              <mc:Fallback>
                <p:oleObj name="Equation" r:id="rId3" imgW="1981080" imgH="4190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9950" y="2657475"/>
                        <a:ext cx="4267200" cy="903288"/>
                      </a:xfrm>
                      <a:prstGeom prst="rect">
                        <a:avLst/>
                      </a:prstGeom>
                      <a:solidFill>
                        <a:srgbClr val="5430AA">
                          <a:alpha val="27000"/>
                        </a:srgbClr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746" y="1120031"/>
            <a:ext cx="3174106" cy="212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0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5400" dirty="0"/>
              <a:t>Unit-1: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sz="4400" dirty="0" smtClean="0"/>
              <a:t>Introduction </a:t>
            </a:r>
            <a:r>
              <a:rPr lang="en-IN" sz="4400" dirty="0"/>
              <a:t>to </a:t>
            </a:r>
            <a:r>
              <a:rPr lang="en-IN" sz="4400" dirty="0" smtClean="0"/>
              <a:t/>
            </a:r>
            <a:br>
              <a:rPr lang="en-IN" sz="4400" dirty="0" smtClean="0"/>
            </a:br>
            <a:r>
              <a:rPr lang="en-IN" sz="4400" dirty="0" smtClean="0"/>
              <a:t>Transmission Fundamentals</a:t>
            </a:r>
            <a:br>
              <a:rPr lang="en-IN" sz="4400" dirty="0" smtClean="0"/>
            </a:br>
            <a:endParaRPr lang="en-IN" sz="4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 smtClean="0"/>
              <a:t>swati.sharma@darshan.ac.in</a:t>
            </a:r>
            <a:endParaRPr lang="en-IN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 smtClean="0"/>
              <a:t>(O)</a:t>
            </a:r>
            <a:r>
              <a:rPr lang="en-IN" dirty="0"/>
              <a:t> 9727747317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Computer Engineering Department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Prof.Swati</a:t>
            </a:r>
            <a:r>
              <a:rPr lang="en-IN" dirty="0" smtClean="0"/>
              <a:t> R Sharma</a:t>
            </a:r>
            <a:endParaRPr lang="en-IN" dirty="0"/>
          </a:p>
        </p:txBody>
      </p:sp>
      <p:pic>
        <p:nvPicPr>
          <p:cNvPr id="11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705581" y="37795"/>
            <a:ext cx="4646358" cy="734653"/>
          </a:xfrm>
        </p:spPr>
        <p:txBody>
          <a:bodyPr/>
          <a:lstStyle/>
          <a:p>
            <a:r>
              <a:rPr lang="en-US" b="1" dirty="0" smtClean="0">
                <a:latin typeface="+mj-lt"/>
              </a:rPr>
              <a:t>Mobile Computing Wireless Communication</a:t>
            </a:r>
          </a:p>
          <a:p>
            <a:r>
              <a:rPr lang="en-US" b="1" dirty="0" smtClean="0">
                <a:latin typeface="+mj-lt"/>
              </a:rPr>
              <a:t>(MCWC)</a:t>
            </a:r>
          </a:p>
          <a:p>
            <a:r>
              <a:rPr lang="en-US" b="1" dirty="0" smtClean="0">
                <a:latin typeface="+mj-lt"/>
              </a:rPr>
              <a:t>GTU # 3170710</a:t>
            </a:r>
          </a:p>
        </p:txBody>
      </p:sp>
    </p:spTree>
    <p:extLst>
      <p:ext uri="{BB962C8B-B14F-4D97-AF65-F5344CB8AC3E}">
        <p14:creationId xmlns:p14="http://schemas.microsoft.com/office/powerpoint/2010/main" val="87634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Shannon Capacity Formula for noisy channel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44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Shannon Capacity </a:t>
            </a:r>
            <a:r>
              <a:rPr lang="en-IN" dirty="0" smtClean="0"/>
              <a:t>Formula for noisy channel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</a:t>
            </a:r>
            <a:r>
              <a:rPr lang="en-IN" dirty="0" smtClean="0"/>
              <a:t>real, </a:t>
            </a:r>
            <a:r>
              <a:rPr lang="en-IN" dirty="0"/>
              <a:t>we cannot have a </a:t>
            </a:r>
            <a:r>
              <a:rPr lang="en-IN" dirty="0">
                <a:solidFill>
                  <a:srgbClr val="5430AA"/>
                </a:solidFill>
              </a:rPr>
              <a:t>noiseless</a:t>
            </a:r>
            <a:r>
              <a:rPr lang="en-IN" dirty="0"/>
              <a:t> channel; the channel is always </a:t>
            </a:r>
            <a:r>
              <a:rPr lang="en-IN" dirty="0">
                <a:solidFill>
                  <a:srgbClr val="5430AA"/>
                </a:solidFill>
              </a:rPr>
              <a:t>noisy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Shannon capacity specifies the </a:t>
            </a:r>
            <a:r>
              <a:rPr lang="en-IN" dirty="0">
                <a:solidFill>
                  <a:srgbClr val="5430AA"/>
                </a:solidFill>
              </a:rPr>
              <a:t>theoretical</a:t>
            </a:r>
            <a:r>
              <a:rPr lang="en-IN" dirty="0"/>
              <a:t> highest </a:t>
            </a:r>
            <a:r>
              <a:rPr lang="en-IN" dirty="0">
                <a:solidFill>
                  <a:srgbClr val="5430AA"/>
                </a:solidFill>
              </a:rPr>
              <a:t>data rate </a:t>
            </a:r>
            <a:r>
              <a:rPr lang="en-IN" dirty="0"/>
              <a:t>for a </a:t>
            </a:r>
            <a:r>
              <a:rPr lang="en-IN" dirty="0">
                <a:solidFill>
                  <a:srgbClr val="5430AA"/>
                </a:solidFill>
              </a:rPr>
              <a:t>noisy</a:t>
            </a:r>
            <a:r>
              <a:rPr lang="en-IN" dirty="0"/>
              <a:t> </a:t>
            </a:r>
            <a:r>
              <a:rPr lang="en-IN" dirty="0" smtClean="0"/>
              <a:t>channel. </a:t>
            </a:r>
          </a:p>
          <a:p>
            <a:pPr marL="0" indent="0">
              <a:buNone/>
            </a:pPr>
            <a:r>
              <a:rPr lang="en-IN" b="1" dirty="0"/>
              <a:t>Shannon Capacity </a:t>
            </a:r>
            <a:r>
              <a:rPr lang="en-IN" b="1" dirty="0" smtClean="0"/>
              <a:t>Formula:</a:t>
            </a:r>
          </a:p>
          <a:p>
            <a:pPr marL="0" indent="0">
              <a:buNone/>
            </a:pPr>
            <a:endParaRPr lang="en-IN" b="1" dirty="0"/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 smtClean="0">
                <a:cs typeface="Times New Roman" panose="02020603050405020304" pitchFamily="18" charset="0"/>
              </a:rPr>
              <a:t>		</a:t>
            </a:r>
            <a:r>
              <a:rPr lang="en-US" altLang="en-US" sz="2200" dirty="0" smtClean="0">
                <a:solidFill>
                  <a:srgbClr val="5430AA"/>
                </a:solidFill>
                <a:cs typeface="Times New Roman" panose="02020603050405020304" pitchFamily="18" charset="0"/>
              </a:rPr>
              <a:t>          C</a:t>
            </a:r>
            <a:r>
              <a:rPr lang="en-US" altLang="en-US" sz="2200" dirty="0">
                <a:solidFill>
                  <a:srgbClr val="5430AA"/>
                </a:solidFill>
                <a:cs typeface="Times New Roman" panose="02020603050405020304" pitchFamily="18" charset="0"/>
              </a:rPr>
              <a:t>: Channel Capacity(bps)</a:t>
            </a:r>
          </a:p>
          <a:p>
            <a:pPr marL="984250" lvl="6" indent="0">
              <a:lnSpc>
                <a:spcPct val="100000"/>
              </a:lnSpc>
              <a:buNone/>
            </a:pPr>
            <a:r>
              <a:rPr lang="en-US" altLang="en-US" sz="2200" dirty="0" smtClean="0">
                <a:solidFill>
                  <a:srgbClr val="5430AA"/>
                </a:solidFill>
                <a:cs typeface="Times New Roman" panose="02020603050405020304" pitchFamily="18" charset="0"/>
              </a:rPr>
              <a:t>		          B</a:t>
            </a:r>
            <a:r>
              <a:rPr lang="en-US" altLang="en-US" sz="2200" dirty="0">
                <a:solidFill>
                  <a:srgbClr val="5430AA"/>
                </a:solidFill>
                <a:cs typeface="Times New Roman" panose="02020603050405020304" pitchFamily="18" charset="0"/>
              </a:rPr>
              <a:t>: Bandwidth(Hz</a:t>
            </a:r>
            <a:r>
              <a:rPr lang="en-US" altLang="en-US" sz="2200" dirty="0" smtClean="0">
                <a:solidFill>
                  <a:srgbClr val="5430AA"/>
                </a:solidFill>
                <a:cs typeface="Times New Roman" panose="02020603050405020304" pitchFamily="18" charset="0"/>
              </a:rPr>
              <a:t>)</a:t>
            </a:r>
            <a:endParaRPr lang="en-US" altLang="en-US" sz="2200" dirty="0">
              <a:solidFill>
                <a:srgbClr val="5430AA"/>
              </a:solidFill>
              <a:cs typeface="Times New Roman" panose="02020603050405020304" pitchFamily="18" charset="0"/>
            </a:endParaRPr>
          </a:p>
          <a:p>
            <a:r>
              <a:rPr lang="en-IN" dirty="0" smtClean="0"/>
              <a:t>In </a:t>
            </a:r>
            <a:r>
              <a:rPr lang="en-IN" dirty="0"/>
              <a:t>practice, only much </a:t>
            </a:r>
            <a:r>
              <a:rPr lang="en-IN" dirty="0">
                <a:solidFill>
                  <a:srgbClr val="5430AA"/>
                </a:solidFill>
              </a:rPr>
              <a:t>lower</a:t>
            </a:r>
            <a:r>
              <a:rPr lang="en-IN" dirty="0"/>
              <a:t> rates </a:t>
            </a:r>
            <a:r>
              <a:rPr lang="en-IN" dirty="0" smtClean="0"/>
              <a:t>achieved</a:t>
            </a:r>
          </a:p>
          <a:p>
            <a:pPr lvl="1"/>
            <a:r>
              <a:rPr lang="en-IN" dirty="0" smtClean="0"/>
              <a:t>Formula </a:t>
            </a:r>
            <a:r>
              <a:rPr lang="en-IN" dirty="0"/>
              <a:t>assumes </a:t>
            </a:r>
            <a:r>
              <a:rPr lang="en-IN" dirty="0">
                <a:solidFill>
                  <a:srgbClr val="5430AA"/>
                </a:solidFill>
              </a:rPr>
              <a:t>white noise </a:t>
            </a:r>
            <a:r>
              <a:rPr lang="en-IN" dirty="0"/>
              <a:t>(thermal noise)</a:t>
            </a:r>
          </a:p>
          <a:p>
            <a:pPr lvl="1"/>
            <a:r>
              <a:rPr lang="en-IN" dirty="0">
                <a:solidFill>
                  <a:srgbClr val="5430AA"/>
                </a:solidFill>
              </a:rPr>
              <a:t>Impulse</a:t>
            </a:r>
            <a:r>
              <a:rPr lang="en-IN" dirty="0"/>
              <a:t> noise is not accounted for</a:t>
            </a:r>
          </a:p>
          <a:p>
            <a:pPr lvl="1"/>
            <a:r>
              <a:rPr lang="en-IN" dirty="0">
                <a:solidFill>
                  <a:srgbClr val="5430AA"/>
                </a:solidFill>
              </a:rPr>
              <a:t>Attenuation</a:t>
            </a:r>
            <a:r>
              <a:rPr lang="en-IN" dirty="0"/>
              <a:t> </a:t>
            </a:r>
            <a:r>
              <a:rPr lang="en-IN" dirty="0">
                <a:solidFill>
                  <a:srgbClr val="5430AA"/>
                </a:solidFill>
              </a:rPr>
              <a:t>distortion</a:t>
            </a:r>
            <a:r>
              <a:rPr lang="en-IN" dirty="0"/>
              <a:t> or </a:t>
            </a:r>
            <a:r>
              <a:rPr lang="en-IN" dirty="0">
                <a:solidFill>
                  <a:srgbClr val="5430AA"/>
                </a:solidFill>
              </a:rPr>
              <a:t>delay</a:t>
            </a:r>
            <a:r>
              <a:rPr lang="en-IN" dirty="0"/>
              <a:t> distortion not accounted </a:t>
            </a:r>
            <a:r>
              <a:rPr lang="en-IN" dirty="0" smtClean="0"/>
              <a:t>for</a:t>
            </a:r>
          </a:p>
          <a:p>
            <a:pPr marL="457200" lvl="1" indent="0">
              <a:buNone/>
            </a:pPr>
            <a:endParaRPr lang="en-IN" dirty="0" smtClean="0"/>
          </a:p>
          <a:p>
            <a:endParaRPr lang="en-IN" b="1" dirty="0"/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0587845"/>
              </p:ext>
            </p:extLst>
          </p:nvPr>
        </p:nvGraphicFramePr>
        <p:xfrm>
          <a:off x="3698875" y="1825625"/>
          <a:ext cx="30607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4" name="Equation" r:id="rId3" imgW="1244520" imgH="215640" progId="Equation.3">
                  <p:embed/>
                </p:oleObj>
              </mc:Choice>
              <mc:Fallback>
                <p:oleObj name="Equation" r:id="rId3" imgW="1244520" imgH="2156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8875" y="1825625"/>
                        <a:ext cx="3060700" cy="531813"/>
                      </a:xfrm>
                      <a:prstGeom prst="rect">
                        <a:avLst/>
                      </a:prstGeom>
                      <a:solidFill>
                        <a:srgbClr val="5430AA">
                          <a:alpha val="27000"/>
                        </a:srgbClr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404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Nyquist</a:t>
            </a:r>
            <a:r>
              <a:rPr lang="en-US" altLang="en-US" dirty="0"/>
              <a:t> and </a:t>
            </a:r>
            <a:r>
              <a:rPr lang="en-US" altLang="en-US" dirty="0" smtClean="0"/>
              <a:t>Shannon Formulations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10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Nyquist </a:t>
            </a:r>
            <a:r>
              <a:rPr lang="en-US" altLang="en-US" dirty="0"/>
              <a:t>and Shannon Formulations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1838648"/>
            <a:ext cx="11929641" cy="4615362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Given:</a:t>
            </a:r>
            <a:r>
              <a:rPr lang="en-IN" dirty="0" smtClean="0">
                <a:solidFill>
                  <a:srgbClr val="5430AA"/>
                </a:solidFill>
                <a:ea typeface="Roboto Mono Thin" pitchFamily="2" charset="0"/>
              </a:rPr>
              <a:t>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Bandwidth B=4MHz–3MHz=1MHz</a:t>
            </a:r>
          </a:p>
          <a:p>
            <a:pPr marL="0" indent="0">
              <a:buNone/>
            </a:pP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	SNR=</a:t>
            </a:r>
            <a:r>
              <a:rPr lang="en-IN" dirty="0" smtClean="0">
                <a:latin typeface="Consolas" panose="020B0609020204030204" pitchFamily="49" charset="0"/>
              </a:rPr>
              <a:t>24</a:t>
            </a:r>
            <a:r>
              <a:rPr lang="en-IN" baseline="-25000" dirty="0" smtClean="0">
                <a:latin typeface="Consolas" panose="020B0609020204030204" pitchFamily="49" charset="0"/>
              </a:rPr>
              <a:t>dB</a:t>
            </a:r>
            <a:r>
              <a:rPr lang="en-IN" dirty="0" smtClean="0">
                <a:latin typeface="Consolas" panose="020B0609020204030204" pitchFamily="49" charset="0"/>
              </a:rPr>
              <a:t>=10log</a:t>
            </a:r>
            <a:r>
              <a:rPr lang="en-IN" baseline="-25000" dirty="0" smtClean="0">
                <a:latin typeface="Consolas" panose="020B0609020204030204" pitchFamily="49" charset="0"/>
              </a:rPr>
              <a:t>10</a:t>
            </a:r>
            <a:r>
              <a:rPr lang="en-IN" dirty="0" smtClean="0">
                <a:latin typeface="Consolas" panose="020B0609020204030204" pitchFamily="49" charset="0"/>
              </a:rPr>
              <a:t>(SNR)=251</a:t>
            </a:r>
          </a:p>
          <a:p>
            <a:pPr marL="0" indent="0">
              <a:buNone/>
            </a:pP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None/>
            </a:pPr>
            <a:r>
              <a:rPr lang="en-US" altLang="en-US" dirty="0" smtClean="0">
                <a:ea typeface="Roboto Mono Thin" pitchFamily="2" charset="0"/>
              </a:rPr>
              <a:t>Using Shannon’s formula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C = B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(1+SNR)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1MHz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(1+251)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(1+251)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IN" dirty="0" smtClean="0">
                <a:latin typeface="Consolas" panose="020B0609020204030204" pitchFamily="49" charset="0"/>
              </a:rPr>
              <a:t>≈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* 8</a:t>
            </a:r>
          </a:p>
          <a:p>
            <a:pPr marL="0" indent="0">
              <a:buNone/>
            </a:pP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 = 8Mbps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407131"/>
              </p:ext>
            </p:extLst>
          </p:nvPr>
        </p:nvGraphicFramePr>
        <p:xfrm>
          <a:off x="131180" y="863444"/>
          <a:ext cx="1180231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173"/>
                <a:gridCol w="10174146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400" b="1" dirty="0" smtClean="0">
                          <a:solidFill>
                            <a:srgbClr val="5430AA"/>
                          </a:solidFill>
                        </a:rPr>
                        <a:t>Example1: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dirty="0" smtClean="0"/>
                        <a:t>The spectrum of channel is between 3MHz and 4MHz</a:t>
                      </a:r>
                      <a:r>
                        <a:rPr lang="en-IN" sz="2400" b="0" baseline="0" dirty="0" smtClean="0"/>
                        <a:t> and SNR is 24</a:t>
                      </a:r>
                      <a:r>
                        <a:rPr lang="en-IN" sz="2400" b="0" baseline="-25000" dirty="0" smtClean="0"/>
                        <a:t>DB</a:t>
                      </a:r>
                      <a:r>
                        <a:rPr lang="en-IN" sz="2400" b="0" baseline="0" dirty="0" smtClean="0"/>
                        <a:t>. Find out channel capacity using </a:t>
                      </a:r>
                      <a:r>
                        <a:rPr lang="en-US" altLang="en-US" sz="2400" dirty="0" smtClean="0"/>
                        <a:t>Shannon formula.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" name="Rounded Rectangular Callout 5"/>
          <p:cNvSpPr/>
          <p:nvPr/>
        </p:nvSpPr>
        <p:spPr>
          <a:xfrm>
            <a:off x="5809129" y="1686404"/>
            <a:ext cx="6124369" cy="4148339"/>
          </a:xfrm>
          <a:prstGeom prst="wedgeRoundRectCallout">
            <a:avLst>
              <a:gd name="adj1" fmla="val -55824"/>
              <a:gd name="adj2" fmla="val -29584"/>
              <a:gd name="adj3" fmla="val 16667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2400" u="sng" dirty="0">
                <a:solidFill>
                  <a:srgbClr val="5430AA"/>
                </a:solidFill>
                <a:ea typeface="Roboto Mono Thin" pitchFamily="2" charset="0"/>
              </a:rPr>
              <a:t>Note:</a:t>
            </a:r>
          </a:p>
          <a:p>
            <a:pPr algn="just"/>
            <a:r>
              <a:rPr lang="en-IN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</a:t>
            </a:r>
            <a:r>
              <a:rPr lang="en-IN" sz="2000" b="1" baseline="-250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log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when </a:t>
            </a:r>
            <a:r>
              <a:rPr lang="en-IN" dirty="0">
                <a:solidFill>
                  <a:srgbClr val="5430AA"/>
                </a:solidFill>
              </a:rPr>
              <a:t>stated in dB, so be </a:t>
            </a:r>
            <a:r>
              <a:rPr lang="en-IN" u="sng" dirty="0">
                <a:solidFill>
                  <a:srgbClr val="5430AA"/>
                </a:solidFill>
              </a:rPr>
              <a:t>careful</a:t>
            </a:r>
            <a:r>
              <a:rPr lang="en-IN" dirty="0">
                <a:solidFill>
                  <a:srgbClr val="5430AA"/>
                </a:solidFill>
              </a:rPr>
              <a:t> about mixing the </a:t>
            </a:r>
            <a:r>
              <a:rPr lang="en-IN" dirty="0" smtClean="0">
                <a:solidFill>
                  <a:srgbClr val="5430AA"/>
                </a:solidFill>
              </a:rPr>
              <a:t>two logarithmic </a:t>
            </a:r>
            <a:r>
              <a:rPr lang="en-IN" dirty="0">
                <a:solidFill>
                  <a:srgbClr val="5430AA"/>
                </a:solidFill>
              </a:rPr>
              <a:t>bases in this problem. </a:t>
            </a:r>
            <a:endParaRPr lang="en-IN" dirty="0" smtClean="0">
              <a:solidFill>
                <a:srgbClr val="5430AA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The SNR  </a:t>
            </a:r>
            <a:r>
              <a:rPr lang="en-IN" dirty="0">
                <a:solidFill>
                  <a:srgbClr val="5430AA"/>
                </a:solidFill>
              </a:rPr>
              <a:t>quantity in the </a:t>
            </a:r>
            <a:r>
              <a:rPr lang="en-IN" u="sng" dirty="0">
                <a:solidFill>
                  <a:srgbClr val="5430AA"/>
                </a:solidFill>
              </a:rPr>
              <a:t>Shannon capacity </a:t>
            </a:r>
            <a:r>
              <a:rPr lang="en-IN" u="sng" dirty="0" smtClean="0">
                <a:solidFill>
                  <a:srgbClr val="5430AA"/>
                </a:solidFill>
              </a:rPr>
              <a:t>equation </a:t>
            </a:r>
            <a:r>
              <a:rPr lang="en-IN" dirty="0" smtClean="0">
                <a:solidFill>
                  <a:srgbClr val="5430AA"/>
                </a:solidFill>
              </a:rPr>
              <a:t>is </a:t>
            </a:r>
            <a:r>
              <a:rPr lang="en-IN" dirty="0">
                <a:solidFill>
                  <a:srgbClr val="5430AA"/>
                </a:solidFill>
              </a:rPr>
              <a:t>numerical </a:t>
            </a:r>
            <a:r>
              <a:rPr lang="en-IN" u="sng" dirty="0">
                <a:solidFill>
                  <a:srgbClr val="5430AA"/>
                </a:solidFill>
              </a:rPr>
              <a:t>(not dB) </a:t>
            </a:r>
            <a:r>
              <a:rPr lang="en-IN" dirty="0">
                <a:solidFill>
                  <a:srgbClr val="5430AA"/>
                </a:solidFill>
              </a:rPr>
              <a:t>and the logarithm is base </a:t>
            </a:r>
            <a:r>
              <a:rPr lang="en-IN" b="1" dirty="0" smtClean="0">
                <a:solidFill>
                  <a:srgbClr val="5430AA"/>
                </a:solidFill>
              </a:rPr>
              <a:t>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5430AA"/>
                </a:solidFill>
              </a:rPr>
              <a:t>SNR </a:t>
            </a:r>
            <a:r>
              <a:rPr lang="en-IN" dirty="0" smtClean="0">
                <a:solidFill>
                  <a:srgbClr val="5430AA"/>
                </a:solidFill>
              </a:rPr>
              <a:t>of </a:t>
            </a:r>
            <a:r>
              <a:rPr lang="en-IN" b="1" dirty="0">
                <a:solidFill>
                  <a:srgbClr val="5430AA"/>
                </a:solidFill>
              </a:rPr>
              <a:t>24dB </a:t>
            </a:r>
            <a:r>
              <a:rPr lang="en-IN" dirty="0">
                <a:solidFill>
                  <a:srgbClr val="5430AA"/>
                </a:solidFill>
              </a:rPr>
              <a:t>is numerically equal to </a:t>
            </a:r>
            <a:r>
              <a:rPr lang="en-IN" b="1" dirty="0" smtClean="0">
                <a:solidFill>
                  <a:srgbClr val="5430AA"/>
                </a:solidFill>
              </a:rPr>
              <a:t>251 </a:t>
            </a: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</a:t>
            </a:r>
            <a:r>
              <a:rPr lang="en-IN" sz="2000" b="1" baseline="-250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24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10log</a:t>
            </a:r>
            <a:r>
              <a:rPr lang="en-IN" sz="2000" b="1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24=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10log</a:t>
            </a:r>
            <a:r>
              <a:rPr lang="en-IN" sz="2000" b="1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just"/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2.4=log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</a:t>
            </a:r>
            <a:endParaRPr lang="en-IN" sz="2000" b="1" dirty="0" smtClean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algn="just"/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SNR=10</a:t>
            </a:r>
            <a:r>
              <a:rPr lang="en-IN" sz="2000" b="1" baseline="30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2.4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251</a:t>
            </a:r>
          </a:p>
        </p:txBody>
      </p:sp>
      <p:sp>
        <p:nvSpPr>
          <p:cNvPr id="7" name="Rectangle 6"/>
          <p:cNvSpPr/>
          <p:nvPr/>
        </p:nvSpPr>
        <p:spPr>
          <a:xfrm>
            <a:off x="131179" y="2813851"/>
            <a:ext cx="1267315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u="sng" dirty="0">
                <a:solidFill>
                  <a:srgbClr val="5430AA"/>
                </a:solidFill>
                <a:ea typeface="Roboto Mono Thin" pitchFamily="2" charset="0"/>
              </a:rPr>
              <a:t>Solution</a:t>
            </a:r>
            <a:r>
              <a:rPr lang="en-IN" sz="2400" u="sng" dirty="0" smtClean="0">
                <a:solidFill>
                  <a:srgbClr val="5430AA"/>
                </a:solidFill>
                <a:ea typeface="Roboto Mono Thin" pitchFamily="2" charset="0"/>
              </a:rPr>
              <a:t>:</a:t>
            </a:r>
            <a:endParaRPr lang="en-IN" sz="2400" u="sng" dirty="0">
              <a:solidFill>
                <a:srgbClr val="5430AA"/>
              </a:solidFill>
              <a:ea typeface="Roboto Mono Thin" pitchFamily="2" charset="0"/>
            </a:endParaRPr>
          </a:p>
        </p:txBody>
      </p:sp>
      <p:sp>
        <p:nvSpPr>
          <p:cNvPr id="4" name="Horizontal Scroll 3"/>
          <p:cNvSpPr/>
          <p:nvPr/>
        </p:nvSpPr>
        <p:spPr>
          <a:xfrm>
            <a:off x="9076764" y="4714834"/>
            <a:ext cx="2379592" cy="558526"/>
          </a:xfrm>
          <a:prstGeom prst="horizontalScroll">
            <a:avLst/>
          </a:prstGeom>
          <a:solidFill>
            <a:srgbClr val="D1C7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log</a:t>
            </a:r>
            <a:r>
              <a:rPr lang="en-IN" b="1" baseline="-25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</a:t>
            </a:r>
            <a:r>
              <a:rPr lang="en-IN" b="1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</a:t>
            </a:r>
            <a:r>
              <a:rPr lang="en-IN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=y </a:t>
            </a:r>
            <a:r>
              <a:rPr lang="en-IN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b</a:t>
            </a:r>
            <a:r>
              <a:rPr lang="en-IN" b="1" baseline="30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y</a:t>
            </a:r>
            <a:r>
              <a:rPr lang="en-IN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=x</a:t>
            </a:r>
            <a:endParaRPr lang="en-IN" b="1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248003" y="4994097"/>
            <a:ext cx="38351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46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Nyquist </a:t>
            </a:r>
            <a:r>
              <a:rPr lang="en-US" altLang="en-US" dirty="0"/>
              <a:t>and Shannon Formulations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1838648"/>
            <a:ext cx="4707520" cy="4615362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IN" u="sng" dirty="0">
                <a:solidFill>
                  <a:srgbClr val="5430AA"/>
                </a:solidFill>
                <a:ea typeface="Roboto Mono Thin" pitchFamily="2" charset="0"/>
              </a:rPr>
              <a:t>Given</a:t>
            </a: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:</a:t>
            </a:r>
            <a:r>
              <a:rPr lang="en-IN" dirty="0" smtClean="0">
                <a:solidFill>
                  <a:srgbClr val="5430AA"/>
                </a:solidFill>
                <a:ea typeface="Roboto Mono Thin" pitchFamily="2" charset="0"/>
              </a:rPr>
              <a:t>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Bandwidth B = 1MHz</a:t>
            </a:r>
          </a:p>
          <a:p>
            <a:pPr marL="0" indent="0">
              <a:buNone/>
            </a:pPr>
            <a:r>
              <a:rPr lang="en-IN" dirty="0">
                <a:latin typeface="Consolas" panose="020B0609020204030204" pitchFamily="49" charset="0"/>
                <a:ea typeface="Roboto Mono Thin" pitchFamily="2" charset="0"/>
              </a:rPr>
              <a:t>	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SNR = </a:t>
            </a:r>
            <a:r>
              <a:rPr lang="en-IN" dirty="0" smtClean="0">
                <a:latin typeface="Consolas" panose="020B0609020204030204" pitchFamily="49" charset="0"/>
              </a:rPr>
              <a:t>63</a:t>
            </a:r>
          </a:p>
          <a:p>
            <a:pPr marL="0" indent="0">
              <a:buNone/>
            </a:pPr>
            <a:r>
              <a:rPr lang="en-IN" u="sng" dirty="0">
                <a:solidFill>
                  <a:srgbClr val="5430AA"/>
                </a:solidFill>
                <a:ea typeface="Roboto Mono Thin" pitchFamily="2" charset="0"/>
              </a:rPr>
              <a:t>Find: </a:t>
            </a:r>
            <a:r>
              <a:rPr lang="en-IN" dirty="0" smtClean="0">
                <a:latin typeface="Consolas" panose="020B0609020204030204" pitchFamily="49" charset="0"/>
              </a:rPr>
              <a:t>Bit rate </a:t>
            </a:r>
            <a:r>
              <a:rPr lang="en-IN" b="1" dirty="0" smtClean="0">
                <a:latin typeface="Consolas" panose="020B0609020204030204" pitchFamily="49" charset="0"/>
              </a:rPr>
              <a:t>C</a:t>
            </a:r>
          </a:p>
          <a:p>
            <a:pPr marL="0" indent="0">
              <a:buNone/>
            </a:pP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None/>
            </a:pPr>
            <a:r>
              <a:rPr lang="en-US" altLang="en-US" dirty="0" smtClean="0">
                <a:ea typeface="Roboto Mono Thin" pitchFamily="2" charset="0"/>
              </a:rPr>
              <a:t>Using </a:t>
            </a:r>
            <a:r>
              <a:rPr lang="en-US" altLang="en-US" dirty="0">
                <a:ea typeface="Roboto Mono Thin" pitchFamily="2" charset="0"/>
              </a:rPr>
              <a:t>Shannon’s </a:t>
            </a:r>
            <a:r>
              <a:rPr lang="en-US" altLang="en-US" dirty="0" smtClean="0">
                <a:ea typeface="Roboto Mono Thin" pitchFamily="2" charset="0"/>
              </a:rPr>
              <a:t>formula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C = B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(1+SNR)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1MHz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(1+63)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(1+63)</a:t>
            </a:r>
          </a:p>
          <a:p>
            <a:pPr marL="0" indent="0"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IN" dirty="0">
                <a:latin typeface="Consolas" panose="020B0609020204030204" pitchFamily="49" charset="0"/>
              </a:rPr>
              <a:t>≈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* 6</a:t>
            </a:r>
          </a:p>
          <a:p>
            <a:pPr marL="0" indent="0">
              <a:buNone/>
            </a:pP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 = 6Mbps</a:t>
            </a:r>
          </a:p>
          <a:p>
            <a:pPr marL="0" indent="0"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31180" y="863444"/>
          <a:ext cx="1180231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173"/>
                <a:gridCol w="10174146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400" b="1" dirty="0" smtClean="0">
                          <a:solidFill>
                            <a:srgbClr val="5430AA"/>
                          </a:solidFill>
                        </a:rPr>
                        <a:t>Example2: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dirty="0" smtClean="0"/>
                        <a:t>We have a channel with 1-MHz bandwidth. The SNR =63. What are the appropriate Bit rate and Signal level using Shannon’s and Nyquist’s Formula? </a:t>
                      </a:r>
                      <a:r>
                        <a:rPr lang="en-IN" sz="2400" b="0" dirty="0" smtClean="0">
                          <a:solidFill>
                            <a:srgbClr val="5430AA"/>
                          </a:solidFill>
                        </a:rPr>
                        <a:t>[GTU Winter</a:t>
                      </a:r>
                      <a:r>
                        <a:rPr lang="en-IN" sz="2400" b="0" baseline="0" dirty="0" smtClean="0">
                          <a:solidFill>
                            <a:srgbClr val="5430AA"/>
                          </a:solidFill>
                        </a:rPr>
                        <a:t> 2019</a:t>
                      </a:r>
                      <a:r>
                        <a:rPr lang="en-IN" sz="2400" b="0" dirty="0" smtClean="0">
                          <a:solidFill>
                            <a:srgbClr val="5430AA"/>
                          </a:solidFill>
                        </a:rPr>
                        <a:t>]</a:t>
                      </a:r>
                      <a:endParaRPr lang="en-IN" sz="2400" b="0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5542080" y="2242638"/>
            <a:ext cx="5470913" cy="461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Find:</a:t>
            </a:r>
            <a:r>
              <a:rPr lang="en-IN" dirty="0">
                <a:solidFill>
                  <a:srgbClr val="5430AA"/>
                </a:solidFill>
              </a:rPr>
              <a:t> </a:t>
            </a:r>
            <a:r>
              <a:rPr lang="en-IN" dirty="0" smtClean="0">
                <a:latin typeface="Consolas" panose="020B0609020204030204" pitchFamily="49" charset="0"/>
              </a:rPr>
              <a:t>Signal </a:t>
            </a:r>
            <a:r>
              <a:rPr lang="en-IN" dirty="0">
                <a:latin typeface="Consolas" panose="020B0609020204030204" pitchFamily="49" charset="0"/>
              </a:rPr>
              <a:t>level M, if  </a:t>
            </a:r>
            <a:r>
              <a:rPr lang="en-IN" dirty="0" smtClean="0">
                <a:latin typeface="Consolas" panose="020B0609020204030204" pitchFamily="49" charset="0"/>
              </a:rPr>
              <a:t>C=6Mbps</a:t>
            </a:r>
            <a:endParaRPr lang="en-IN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None/>
            </a:pPr>
            <a:r>
              <a:rPr lang="en-US" altLang="en-US" dirty="0" smtClean="0">
                <a:ea typeface="Roboto Mono Thin" pitchFamily="2" charset="0"/>
              </a:rPr>
              <a:t>Using </a:t>
            </a:r>
            <a:r>
              <a:rPr lang="en-IN" dirty="0"/>
              <a:t>Nyquist’s </a:t>
            </a:r>
            <a:r>
              <a:rPr lang="en-IN" dirty="0" smtClean="0"/>
              <a:t>Formula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C = 2B * log</a:t>
            </a:r>
            <a:r>
              <a:rPr lang="en-US" altLang="en-US" baseline="-25000" dirty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M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6Mbps = 2 * 1MHz * log</a:t>
            </a:r>
            <a:r>
              <a:rPr lang="en-US" altLang="en-US" baseline="-25000" dirty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M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6*10</a:t>
            </a:r>
            <a:r>
              <a:rPr lang="en-US" altLang="en-US" baseline="30000" dirty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 = 2*(1*10</a:t>
            </a:r>
            <a:r>
              <a:rPr lang="en-US" altLang="en-US" baseline="30000" dirty="0"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) * log</a:t>
            </a:r>
            <a:r>
              <a:rPr lang="en-US" altLang="en-US" baseline="-25000" dirty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M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3 = log</a:t>
            </a:r>
            <a:r>
              <a:rPr lang="en-US" altLang="en-US" baseline="-25000" dirty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M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M = 2</a:t>
            </a:r>
            <a:r>
              <a:rPr lang="en-US" altLang="en-US" baseline="30000" dirty="0"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</a:p>
          <a:p>
            <a:pPr marL="0" indent="0">
              <a:buNone/>
            </a:pPr>
            <a:r>
              <a:rPr lang="en-US" altLang="en-US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 = 8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IN" dirty="0" smtClean="0"/>
          </a:p>
          <a:p>
            <a:pPr marL="0" indent="0">
              <a:buFont typeface="Wingdings 3" panose="05040102010807070707" pitchFamily="18" charset="2"/>
              <a:buNone/>
            </a:pP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31180" y="3259761"/>
            <a:ext cx="1294208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u="sng" dirty="0">
                <a:solidFill>
                  <a:srgbClr val="5430AA"/>
                </a:solidFill>
                <a:ea typeface="Roboto Mono Thin" pitchFamily="2" charset="0"/>
              </a:rPr>
              <a:t>Solution</a:t>
            </a:r>
            <a:r>
              <a:rPr lang="en-IN" sz="2400" u="sng" dirty="0" smtClean="0">
                <a:solidFill>
                  <a:srgbClr val="5430AA"/>
                </a:solidFill>
                <a:ea typeface="Roboto Mono Thin" pitchFamily="2" charset="0"/>
              </a:rPr>
              <a:t>:</a:t>
            </a:r>
            <a:endParaRPr lang="en-IN" sz="2400" u="sng" dirty="0">
              <a:solidFill>
                <a:srgbClr val="5430AA"/>
              </a:solidFill>
              <a:ea typeface="Roboto Mono Thin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42081" y="2738312"/>
            <a:ext cx="1275578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u="sng" dirty="0">
                <a:solidFill>
                  <a:srgbClr val="5430AA"/>
                </a:solidFill>
                <a:ea typeface="Roboto Mono Thin" pitchFamily="2" charset="0"/>
              </a:rPr>
              <a:t>Solution</a:t>
            </a:r>
            <a:r>
              <a:rPr lang="en-IN" sz="2400" u="sng" dirty="0" smtClean="0">
                <a:solidFill>
                  <a:srgbClr val="5430AA"/>
                </a:solidFill>
                <a:ea typeface="Roboto Mono Thin" pitchFamily="2" charset="0"/>
              </a:rPr>
              <a:t>:</a:t>
            </a:r>
            <a:endParaRPr lang="en-IN" sz="2400" u="sng" dirty="0">
              <a:solidFill>
                <a:srgbClr val="5430AA"/>
              </a:solidFill>
              <a:ea typeface="Roboto Mono Th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88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Nyquist </a:t>
            </a:r>
            <a:r>
              <a:rPr lang="en-US" altLang="en-US" dirty="0"/>
              <a:t>and Shannon Formulations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31180" y="863444"/>
          <a:ext cx="1180231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173"/>
                <a:gridCol w="10174146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400" b="1" dirty="0" smtClean="0">
                          <a:solidFill>
                            <a:srgbClr val="5430AA"/>
                          </a:solidFill>
                        </a:rPr>
                        <a:t>Example3: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dirty="0" smtClean="0"/>
                        <a:t>A typical voice channel has SNR as 30dB and Bandwidth as 2.7KHz. Calculate the approximate maximum information capacity of the channel? </a:t>
                      </a:r>
                      <a:r>
                        <a:rPr lang="en-IN" sz="2400" b="0" dirty="0" smtClean="0">
                          <a:solidFill>
                            <a:srgbClr val="5430AA"/>
                          </a:solidFill>
                        </a:rPr>
                        <a:t>[GTU Winter</a:t>
                      </a:r>
                      <a:r>
                        <a:rPr lang="en-IN" sz="2400" b="0" baseline="0" dirty="0" smtClean="0">
                          <a:solidFill>
                            <a:srgbClr val="5430AA"/>
                          </a:solidFill>
                        </a:rPr>
                        <a:t> 2019</a:t>
                      </a:r>
                      <a:r>
                        <a:rPr lang="en-IN" sz="2400" b="0" dirty="0" smtClean="0">
                          <a:solidFill>
                            <a:srgbClr val="5430AA"/>
                          </a:solidFill>
                        </a:rPr>
                        <a:t>]</a:t>
                      </a:r>
                      <a:endParaRPr lang="en-IN" sz="2400" b="0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131180" y="1838647"/>
            <a:ext cx="11929641" cy="461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Given:</a:t>
            </a:r>
            <a:r>
              <a:rPr lang="en-IN" dirty="0" smtClean="0">
                <a:solidFill>
                  <a:schemeClr val="accent3"/>
                </a:solidFill>
                <a:ea typeface="Roboto Mono Thin" pitchFamily="2" charset="0"/>
              </a:rPr>
              <a:t>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Bandwidth B=2.7KHz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	SNR=</a:t>
            </a:r>
            <a:r>
              <a:rPr lang="en-IN" dirty="0" smtClean="0">
                <a:latin typeface="Consolas" panose="020B0609020204030204" pitchFamily="49" charset="0"/>
              </a:rPr>
              <a:t>30</a:t>
            </a:r>
            <a:r>
              <a:rPr lang="en-IN" baseline="-25000" dirty="0" smtClean="0">
                <a:latin typeface="Consolas" panose="020B0609020204030204" pitchFamily="49" charset="0"/>
              </a:rPr>
              <a:t>dB</a:t>
            </a:r>
            <a:r>
              <a:rPr lang="en-IN" dirty="0" smtClean="0">
                <a:latin typeface="Consolas" panose="020B0609020204030204" pitchFamily="49" charset="0"/>
              </a:rPr>
              <a:t>=10log</a:t>
            </a:r>
            <a:r>
              <a:rPr lang="en-IN" baseline="-25000" dirty="0" smtClean="0">
                <a:latin typeface="Consolas" panose="020B0609020204030204" pitchFamily="49" charset="0"/>
              </a:rPr>
              <a:t>10</a:t>
            </a:r>
            <a:r>
              <a:rPr lang="en-IN" dirty="0" smtClean="0">
                <a:latin typeface="Consolas" panose="020B0609020204030204" pitchFamily="49" charset="0"/>
              </a:rPr>
              <a:t>(SNR)=1000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ea typeface="Roboto Mono Thin" pitchFamily="2" charset="0"/>
              </a:rPr>
              <a:t>Using Shannon’s formula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C = B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(1+SNR)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  = 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2.7KHz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(1+1000)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(2.7*10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)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(1+1000)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  = 2700 * 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9.967 = 26910.99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IN" dirty="0" smtClean="0">
                <a:latin typeface="Consolas" panose="020B0609020204030204" pitchFamily="49" charset="0"/>
              </a:rPr>
              <a:t>≈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27000 </a:t>
            </a:r>
          </a:p>
          <a:p>
            <a:pPr marL="0" indent="0">
              <a:buNone/>
            </a:pP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≈</a:t>
            </a:r>
            <a:r>
              <a:rPr lang="en-US" altLang="en-US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27Kbps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IN" dirty="0" smtClean="0"/>
          </a:p>
          <a:p>
            <a:pPr marL="0" indent="0">
              <a:buFont typeface="Wingdings 3" panose="05040102010807070707" pitchFamily="18" charset="2"/>
              <a:buNone/>
            </a:pPr>
            <a:endParaRPr lang="en-IN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5916706" y="1705373"/>
            <a:ext cx="5822575" cy="3673451"/>
          </a:xfrm>
          <a:prstGeom prst="wedgeRoundRectCallout">
            <a:avLst>
              <a:gd name="adj1" fmla="val -57078"/>
              <a:gd name="adj2" fmla="val -27513"/>
              <a:gd name="adj3" fmla="val 16667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b="1" u="sng" dirty="0" smtClean="0">
                <a:solidFill>
                  <a:srgbClr val="5430AA"/>
                </a:solidFill>
              </a:rPr>
              <a:t>Note:</a:t>
            </a:r>
          </a:p>
          <a:p>
            <a:pPr algn="just"/>
            <a:r>
              <a:rPr lang="en-IN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</a:t>
            </a:r>
            <a:r>
              <a:rPr lang="en-IN" sz="2000" b="1" baseline="-250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log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when </a:t>
            </a:r>
            <a:r>
              <a:rPr lang="en-IN" dirty="0">
                <a:solidFill>
                  <a:srgbClr val="5430AA"/>
                </a:solidFill>
              </a:rPr>
              <a:t>stated in dB, so be </a:t>
            </a:r>
            <a:r>
              <a:rPr lang="en-IN" u="sng" dirty="0">
                <a:solidFill>
                  <a:srgbClr val="5430AA"/>
                </a:solidFill>
              </a:rPr>
              <a:t>careful</a:t>
            </a:r>
            <a:r>
              <a:rPr lang="en-IN" dirty="0">
                <a:solidFill>
                  <a:srgbClr val="5430AA"/>
                </a:solidFill>
              </a:rPr>
              <a:t> about mixing the </a:t>
            </a:r>
            <a:r>
              <a:rPr lang="en-IN" dirty="0" smtClean="0">
                <a:solidFill>
                  <a:srgbClr val="5430AA"/>
                </a:solidFill>
              </a:rPr>
              <a:t>two logarithmic </a:t>
            </a:r>
            <a:r>
              <a:rPr lang="en-IN" dirty="0">
                <a:solidFill>
                  <a:srgbClr val="5430AA"/>
                </a:solidFill>
              </a:rPr>
              <a:t>bases in this problem. </a:t>
            </a:r>
            <a:endParaRPr lang="en-IN" dirty="0" smtClean="0">
              <a:solidFill>
                <a:srgbClr val="5430AA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The SNR  </a:t>
            </a:r>
            <a:r>
              <a:rPr lang="en-IN" dirty="0">
                <a:solidFill>
                  <a:srgbClr val="5430AA"/>
                </a:solidFill>
              </a:rPr>
              <a:t>quantity in the </a:t>
            </a:r>
            <a:r>
              <a:rPr lang="en-IN" u="sng" dirty="0">
                <a:solidFill>
                  <a:srgbClr val="5430AA"/>
                </a:solidFill>
              </a:rPr>
              <a:t>Shannon capacity </a:t>
            </a:r>
            <a:r>
              <a:rPr lang="en-IN" u="sng" dirty="0" smtClean="0">
                <a:solidFill>
                  <a:srgbClr val="5430AA"/>
                </a:solidFill>
              </a:rPr>
              <a:t>equation </a:t>
            </a:r>
            <a:r>
              <a:rPr lang="en-IN" dirty="0" smtClean="0">
                <a:solidFill>
                  <a:srgbClr val="5430AA"/>
                </a:solidFill>
              </a:rPr>
              <a:t>is </a:t>
            </a:r>
            <a:r>
              <a:rPr lang="en-IN" dirty="0">
                <a:solidFill>
                  <a:srgbClr val="5430AA"/>
                </a:solidFill>
              </a:rPr>
              <a:t>numerical </a:t>
            </a:r>
            <a:r>
              <a:rPr lang="en-IN" u="sng" dirty="0">
                <a:solidFill>
                  <a:srgbClr val="5430AA"/>
                </a:solidFill>
              </a:rPr>
              <a:t>(not dB) </a:t>
            </a:r>
            <a:r>
              <a:rPr lang="en-IN" dirty="0">
                <a:solidFill>
                  <a:srgbClr val="5430AA"/>
                </a:solidFill>
              </a:rPr>
              <a:t>and the logarithm is base </a:t>
            </a:r>
            <a:r>
              <a:rPr lang="en-IN" b="1" dirty="0" smtClean="0">
                <a:solidFill>
                  <a:srgbClr val="5430AA"/>
                </a:solidFill>
              </a:rPr>
              <a:t>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5430AA"/>
                </a:solidFill>
              </a:rPr>
              <a:t>SNR </a:t>
            </a:r>
            <a:r>
              <a:rPr lang="en-IN" dirty="0" smtClean="0">
                <a:solidFill>
                  <a:srgbClr val="5430AA"/>
                </a:solidFill>
              </a:rPr>
              <a:t>of </a:t>
            </a:r>
            <a:r>
              <a:rPr lang="en-IN" b="1" dirty="0" smtClean="0">
                <a:solidFill>
                  <a:srgbClr val="5430AA"/>
                </a:solidFill>
              </a:rPr>
              <a:t>30dB </a:t>
            </a:r>
            <a:r>
              <a:rPr lang="en-IN" dirty="0">
                <a:solidFill>
                  <a:srgbClr val="5430AA"/>
                </a:solidFill>
              </a:rPr>
              <a:t>is numerically equal to </a:t>
            </a:r>
            <a:r>
              <a:rPr lang="en-IN" b="1" dirty="0" smtClean="0">
                <a:solidFill>
                  <a:srgbClr val="5430AA"/>
                </a:solidFill>
              </a:rPr>
              <a:t>1000 </a:t>
            </a: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SNRdB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30dB = 10log</a:t>
            </a:r>
            <a:r>
              <a:rPr lang="en-IN" sz="2000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30=10log</a:t>
            </a:r>
            <a:r>
              <a:rPr lang="en-IN" sz="2000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3=log</a:t>
            </a:r>
            <a:r>
              <a:rPr lang="en-IN" sz="2000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SNR =10</a:t>
            </a:r>
            <a:r>
              <a:rPr lang="en-IN" sz="2000" baseline="30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1000</a:t>
            </a:r>
          </a:p>
        </p:txBody>
      </p:sp>
      <p:sp>
        <p:nvSpPr>
          <p:cNvPr id="6" name="Rectangle 5"/>
          <p:cNvSpPr/>
          <p:nvPr/>
        </p:nvSpPr>
        <p:spPr>
          <a:xfrm>
            <a:off x="131180" y="2835645"/>
            <a:ext cx="1334550" cy="385762"/>
          </a:xfrm>
          <a:prstGeom prst="rect">
            <a:avLst/>
          </a:prstGeom>
          <a:solidFill>
            <a:srgbClr val="5430AA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u="sng" dirty="0">
                <a:solidFill>
                  <a:srgbClr val="5430AA"/>
                </a:solidFill>
                <a:ea typeface="Roboto Mono Thin" pitchFamily="2" charset="0"/>
              </a:rPr>
              <a:t>Solution</a:t>
            </a:r>
            <a:r>
              <a:rPr lang="en-IN" sz="2400" u="sng" dirty="0" smtClean="0">
                <a:solidFill>
                  <a:srgbClr val="5430AA"/>
                </a:solidFill>
                <a:ea typeface="Roboto Mono Thin" pitchFamily="2" charset="0"/>
              </a:rPr>
              <a:t>:</a:t>
            </a:r>
            <a:endParaRPr lang="en-IN" sz="2400" u="sng" dirty="0">
              <a:solidFill>
                <a:srgbClr val="5430AA"/>
              </a:solidFill>
              <a:ea typeface="Roboto Mono Th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70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2827044"/>
              </p:ext>
            </p:extLst>
          </p:nvPr>
        </p:nvGraphicFramePr>
        <p:xfrm>
          <a:off x="131763" y="863600"/>
          <a:ext cx="11928474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7143"/>
                <a:gridCol w="114013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the SNR of wireless channel 10dB then  calculate maximum data rate through channel with bandwidth of 200 KHz. </a:t>
                      </a:r>
                      <a:r>
                        <a:rPr lang="en-US" sz="1800" i="1" dirty="0" smtClean="0">
                          <a:solidFill>
                            <a:srgbClr val="5430AA"/>
                          </a:solidFill>
                        </a:rPr>
                        <a:t>Answer[691.8 kbps]</a:t>
                      </a:r>
                      <a:endParaRPr lang="en-IN" sz="1800" i="1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31180" y="1838647"/>
            <a:ext cx="11929641" cy="461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Given:</a:t>
            </a:r>
            <a:r>
              <a:rPr lang="en-IN" dirty="0" smtClean="0">
                <a:solidFill>
                  <a:schemeClr val="accent3"/>
                </a:solidFill>
                <a:ea typeface="Roboto Mono Thin" pitchFamily="2" charset="0"/>
              </a:rPr>
              <a:t>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Bandwidth B=200KHz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	SNR=</a:t>
            </a:r>
            <a:r>
              <a:rPr lang="en-IN" dirty="0" smtClean="0">
                <a:latin typeface="Consolas" panose="020B0609020204030204" pitchFamily="49" charset="0"/>
              </a:rPr>
              <a:t>10</a:t>
            </a:r>
            <a:r>
              <a:rPr lang="en-IN" baseline="-25000" dirty="0" smtClean="0">
                <a:latin typeface="Consolas" panose="020B0609020204030204" pitchFamily="49" charset="0"/>
              </a:rPr>
              <a:t>dB</a:t>
            </a:r>
            <a:r>
              <a:rPr lang="en-IN" dirty="0" smtClean="0">
                <a:latin typeface="Consolas" panose="020B0609020204030204" pitchFamily="49" charset="0"/>
              </a:rPr>
              <a:t>=10log</a:t>
            </a:r>
            <a:r>
              <a:rPr lang="en-IN" baseline="-25000" dirty="0" smtClean="0">
                <a:latin typeface="Consolas" panose="020B0609020204030204" pitchFamily="49" charset="0"/>
              </a:rPr>
              <a:t>10</a:t>
            </a:r>
            <a:r>
              <a:rPr lang="en-IN" dirty="0" smtClean="0">
                <a:latin typeface="Consolas" panose="020B0609020204030204" pitchFamily="49" charset="0"/>
              </a:rPr>
              <a:t>(SNR)=10</a:t>
            </a: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ea typeface="Roboto Mono Thin" pitchFamily="2" charset="0"/>
              </a:rPr>
              <a:t>Using Shannon’s formula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C = B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(1+SNR)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IN" dirty="0" smtClean="0"/>
          </a:p>
          <a:p>
            <a:pPr marL="0" indent="0">
              <a:buFont typeface="Wingdings 3" panose="05040102010807070707" pitchFamily="18" charset="2"/>
              <a:buNone/>
            </a:pPr>
            <a:endParaRPr lang="en-IN" dirty="0"/>
          </a:p>
        </p:txBody>
      </p:sp>
      <p:sp>
        <p:nvSpPr>
          <p:cNvPr id="6" name="Rounded Rectangular Callout 5"/>
          <p:cNvSpPr/>
          <p:nvPr/>
        </p:nvSpPr>
        <p:spPr>
          <a:xfrm>
            <a:off x="5725552" y="1705373"/>
            <a:ext cx="6013730" cy="3673451"/>
          </a:xfrm>
          <a:prstGeom prst="wedgeRoundRectCallout">
            <a:avLst>
              <a:gd name="adj1" fmla="val -57078"/>
              <a:gd name="adj2" fmla="val -27513"/>
              <a:gd name="adj3" fmla="val 16667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b="1" u="sng" dirty="0" smtClean="0">
                <a:solidFill>
                  <a:srgbClr val="5430AA"/>
                </a:solidFill>
              </a:rPr>
              <a:t>Note:</a:t>
            </a:r>
          </a:p>
          <a:p>
            <a:pPr algn="just"/>
            <a:r>
              <a:rPr lang="en-IN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</a:t>
            </a:r>
            <a:r>
              <a:rPr lang="en-IN" sz="2000" b="1" baseline="-250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log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when </a:t>
            </a:r>
            <a:r>
              <a:rPr lang="en-IN" dirty="0">
                <a:solidFill>
                  <a:srgbClr val="5430AA"/>
                </a:solidFill>
              </a:rPr>
              <a:t>stated in dB, so be </a:t>
            </a:r>
            <a:r>
              <a:rPr lang="en-IN" u="sng" dirty="0">
                <a:solidFill>
                  <a:srgbClr val="5430AA"/>
                </a:solidFill>
              </a:rPr>
              <a:t>careful</a:t>
            </a:r>
            <a:r>
              <a:rPr lang="en-IN" dirty="0">
                <a:solidFill>
                  <a:srgbClr val="5430AA"/>
                </a:solidFill>
              </a:rPr>
              <a:t> about mixing the </a:t>
            </a:r>
            <a:r>
              <a:rPr lang="en-IN" dirty="0" smtClean="0">
                <a:solidFill>
                  <a:srgbClr val="5430AA"/>
                </a:solidFill>
              </a:rPr>
              <a:t>two logarithmic </a:t>
            </a:r>
            <a:r>
              <a:rPr lang="en-IN" dirty="0">
                <a:solidFill>
                  <a:srgbClr val="5430AA"/>
                </a:solidFill>
              </a:rPr>
              <a:t>bases in this problem. </a:t>
            </a:r>
            <a:endParaRPr lang="en-IN" dirty="0" smtClean="0">
              <a:solidFill>
                <a:srgbClr val="5430AA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The SNR  </a:t>
            </a:r>
            <a:r>
              <a:rPr lang="en-IN" dirty="0">
                <a:solidFill>
                  <a:srgbClr val="5430AA"/>
                </a:solidFill>
              </a:rPr>
              <a:t>quantity in the </a:t>
            </a:r>
            <a:r>
              <a:rPr lang="en-IN" u="sng" dirty="0">
                <a:solidFill>
                  <a:srgbClr val="5430AA"/>
                </a:solidFill>
              </a:rPr>
              <a:t>Shannon capacity </a:t>
            </a:r>
            <a:r>
              <a:rPr lang="en-IN" u="sng" dirty="0" smtClean="0">
                <a:solidFill>
                  <a:srgbClr val="5430AA"/>
                </a:solidFill>
              </a:rPr>
              <a:t>equation </a:t>
            </a:r>
            <a:r>
              <a:rPr lang="en-IN" dirty="0" smtClean="0">
                <a:solidFill>
                  <a:srgbClr val="5430AA"/>
                </a:solidFill>
              </a:rPr>
              <a:t>is </a:t>
            </a:r>
            <a:r>
              <a:rPr lang="en-IN" dirty="0">
                <a:solidFill>
                  <a:srgbClr val="5430AA"/>
                </a:solidFill>
              </a:rPr>
              <a:t>numerical </a:t>
            </a:r>
            <a:r>
              <a:rPr lang="en-IN" u="sng" dirty="0">
                <a:solidFill>
                  <a:srgbClr val="5430AA"/>
                </a:solidFill>
              </a:rPr>
              <a:t>(not dB) </a:t>
            </a:r>
            <a:r>
              <a:rPr lang="en-IN" dirty="0">
                <a:solidFill>
                  <a:srgbClr val="5430AA"/>
                </a:solidFill>
              </a:rPr>
              <a:t>and the logarithm is base </a:t>
            </a:r>
            <a:r>
              <a:rPr lang="en-IN" b="1" dirty="0" smtClean="0">
                <a:solidFill>
                  <a:srgbClr val="5430AA"/>
                </a:solidFill>
              </a:rPr>
              <a:t>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5430AA"/>
                </a:solidFill>
              </a:rPr>
              <a:t>SNR </a:t>
            </a:r>
            <a:r>
              <a:rPr lang="en-IN" dirty="0" smtClean="0">
                <a:solidFill>
                  <a:srgbClr val="5430AA"/>
                </a:solidFill>
              </a:rPr>
              <a:t>of </a:t>
            </a:r>
            <a:r>
              <a:rPr lang="en-IN" b="1" dirty="0" smtClean="0">
                <a:solidFill>
                  <a:srgbClr val="5430AA"/>
                </a:solidFill>
              </a:rPr>
              <a:t>10dB </a:t>
            </a:r>
            <a:r>
              <a:rPr lang="en-IN" dirty="0">
                <a:solidFill>
                  <a:srgbClr val="5430AA"/>
                </a:solidFill>
              </a:rPr>
              <a:t>is numerically equal to </a:t>
            </a:r>
            <a:r>
              <a:rPr lang="en-IN" b="1" dirty="0" smtClean="0">
                <a:solidFill>
                  <a:srgbClr val="5430AA"/>
                </a:solidFill>
              </a:rPr>
              <a:t>10</a:t>
            </a: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SNRdB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10dB 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10log</a:t>
            </a:r>
            <a:r>
              <a:rPr lang="en-IN" sz="2000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10=10log</a:t>
            </a:r>
            <a:r>
              <a:rPr lang="en-IN" sz="2000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1=log</a:t>
            </a:r>
            <a:r>
              <a:rPr lang="en-IN" sz="2000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SNR =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aseline="30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endParaRPr lang="en-IN" sz="2000" b="1" dirty="0">
              <a:solidFill>
                <a:srgbClr val="5430AA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74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31763" y="863600"/>
          <a:ext cx="11928474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7143"/>
                <a:gridCol w="114013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</a:t>
                      </a:r>
                      <a:endParaRPr lang="en-IN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the SNR of wireless channel 10dB then  calculate maximum data rate through channel with bandwidth of 200 KHz. </a:t>
                      </a:r>
                      <a:r>
                        <a:rPr lang="en-US" sz="1800" i="1" dirty="0" smtClean="0">
                          <a:solidFill>
                            <a:srgbClr val="5430AA"/>
                          </a:solidFill>
                        </a:rPr>
                        <a:t>Answer[691.8 kbps]</a:t>
                      </a:r>
                      <a:endParaRPr lang="en-IN" sz="1800" i="1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31180" y="1838647"/>
            <a:ext cx="11929641" cy="461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IN" u="sng" dirty="0" smtClean="0">
                <a:solidFill>
                  <a:srgbClr val="5430AA"/>
                </a:solidFill>
                <a:ea typeface="Roboto Mono Thin" pitchFamily="2" charset="0"/>
              </a:rPr>
              <a:t>Given:</a:t>
            </a:r>
            <a:r>
              <a:rPr lang="en-IN" dirty="0" smtClean="0">
                <a:solidFill>
                  <a:schemeClr val="accent3"/>
                </a:solidFill>
                <a:ea typeface="Roboto Mono Thin" pitchFamily="2" charset="0"/>
              </a:rPr>
              <a:t> </a:t>
            </a: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Bandwidth B=200KHz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IN" dirty="0" smtClean="0">
                <a:latin typeface="Consolas" panose="020B0609020204030204" pitchFamily="49" charset="0"/>
                <a:ea typeface="Roboto Mono Thin" pitchFamily="2" charset="0"/>
              </a:rPr>
              <a:t>	SNR=</a:t>
            </a:r>
            <a:r>
              <a:rPr lang="en-IN" dirty="0" smtClean="0">
                <a:latin typeface="Consolas" panose="020B0609020204030204" pitchFamily="49" charset="0"/>
              </a:rPr>
              <a:t>10</a:t>
            </a:r>
            <a:r>
              <a:rPr lang="en-IN" baseline="-25000" dirty="0" smtClean="0">
                <a:latin typeface="Consolas" panose="020B0609020204030204" pitchFamily="49" charset="0"/>
              </a:rPr>
              <a:t>dB</a:t>
            </a:r>
            <a:r>
              <a:rPr lang="en-IN" dirty="0" smtClean="0">
                <a:latin typeface="Consolas" panose="020B0609020204030204" pitchFamily="49" charset="0"/>
              </a:rPr>
              <a:t>=10log</a:t>
            </a:r>
            <a:r>
              <a:rPr lang="en-IN" baseline="-25000" dirty="0" smtClean="0">
                <a:latin typeface="Consolas" panose="020B0609020204030204" pitchFamily="49" charset="0"/>
              </a:rPr>
              <a:t>10</a:t>
            </a:r>
            <a:r>
              <a:rPr lang="en-IN" dirty="0" smtClean="0">
                <a:latin typeface="Consolas" panose="020B0609020204030204" pitchFamily="49" charset="0"/>
              </a:rPr>
              <a:t>(SNR)=10</a:t>
            </a:r>
            <a:endParaRPr lang="en-US" altLang="en-US" dirty="0" smtClean="0">
              <a:ea typeface="Roboto Mono Thin" pitchFamily="2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ea typeface="Roboto Mono Thin" pitchFamily="2" charset="0"/>
              </a:rPr>
              <a:t>Using Shannon’s formula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C = B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(1+SNR)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  = 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200KHz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(1+10)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 = (200*10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) * log</a:t>
            </a:r>
            <a:r>
              <a:rPr lang="en-US" altLang="en-US" baseline="-25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(1+10)</a:t>
            </a:r>
          </a:p>
          <a:p>
            <a:pPr marL="0" indent="0">
              <a:buNone/>
            </a:pP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  = 200*10</a:t>
            </a:r>
            <a:r>
              <a:rPr lang="en-US" altLang="en-US" baseline="30000" dirty="0"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* 3.45943 </a:t>
            </a:r>
            <a:endParaRPr lang="en-US" altLang="en-US" dirty="0" smtClean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=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latin typeface="Consolas" panose="020B0609020204030204" pitchFamily="49" charset="0"/>
                <a:cs typeface="Courier New" panose="02070309020205020404" pitchFamily="49" charset="0"/>
              </a:rPr>
              <a:t>691.886 </a:t>
            </a:r>
            <a:r>
              <a:rPr lang="en-US" altLang="en-US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* 10</a:t>
            </a:r>
            <a:r>
              <a:rPr lang="en-US" altLang="en-US" baseline="300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endParaRPr lang="en-US" altLang="en-US" dirty="0" smtClean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altLang="en-US" b="1" dirty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691.89 Kbps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alt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IN" dirty="0" smtClean="0"/>
          </a:p>
          <a:p>
            <a:pPr marL="0" indent="0">
              <a:buFont typeface="Wingdings 3" panose="05040102010807070707" pitchFamily="18" charset="2"/>
              <a:buNone/>
            </a:pPr>
            <a:endParaRPr lang="en-IN" dirty="0"/>
          </a:p>
        </p:txBody>
      </p:sp>
      <p:sp>
        <p:nvSpPr>
          <p:cNvPr id="6" name="Rounded Rectangular Callout 5"/>
          <p:cNvSpPr/>
          <p:nvPr/>
        </p:nvSpPr>
        <p:spPr>
          <a:xfrm>
            <a:off x="5725552" y="1705373"/>
            <a:ext cx="6013730" cy="3673451"/>
          </a:xfrm>
          <a:prstGeom prst="wedgeRoundRectCallout">
            <a:avLst>
              <a:gd name="adj1" fmla="val -57078"/>
              <a:gd name="adj2" fmla="val -27513"/>
              <a:gd name="adj3" fmla="val 16667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b="1" u="sng" dirty="0" smtClean="0">
                <a:solidFill>
                  <a:srgbClr val="5430AA"/>
                </a:solidFill>
              </a:rPr>
              <a:t>Note:</a:t>
            </a:r>
          </a:p>
          <a:p>
            <a:pPr algn="just"/>
            <a:r>
              <a:rPr lang="en-IN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</a:t>
            </a:r>
            <a:r>
              <a:rPr lang="en-IN" sz="2000" b="1" baseline="-250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dB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 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log</a:t>
            </a:r>
            <a:r>
              <a:rPr lang="en-IN" sz="2000" b="1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when </a:t>
            </a:r>
            <a:r>
              <a:rPr lang="en-IN" dirty="0">
                <a:solidFill>
                  <a:srgbClr val="5430AA"/>
                </a:solidFill>
              </a:rPr>
              <a:t>stated in dB, so be </a:t>
            </a:r>
            <a:r>
              <a:rPr lang="en-IN" u="sng" dirty="0">
                <a:solidFill>
                  <a:srgbClr val="5430AA"/>
                </a:solidFill>
              </a:rPr>
              <a:t>careful</a:t>
            </a:r>
            <a:r>
              <a:rPr lang="en-IN" dirty="0">
                <a:solidFill>
                  <a:srgbClr val="5430AA"/>
                </a:solidFill>
              </a:rPr>
              <a:t> about mixing the </a:t>
            </a:r>
            <a:r>
              <a:rPr lang="en-IN" dirty="0" smtClean="0">
                <a:solidFill>
                  <a:srgbClr val="5430AA"/>
                </a:solidFill>
              </a:rPr>
              <a:t>two logarithmic </a:t>
            </a:r>
            <a:r>
              <a:rPr lang="en-IN" dirty="0">
                <a:solidFill>
                  <a:srgbClr val="5430AA"/>
                </a:solidFill>
              </a:rPr>
              <a:t>bases in this problem. </a:t>
            </a:r>
            <a:endParaRPr lang="en-IN" dirty="0" smtClean="0">
              <a:solidFill>
                <a:srgbClr val="5430AA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5430AA"/>
                </a:solidFill>
              </a:rPr>
              <a:t>The SNR  </a:t>
            </a:r>
            <a:r>
              <a:rPr lang="en-IN" dirty="0">
                <a:solidFill>
                  <a:srgbClr val="5430AA"/>
                </a:solidFill>
              </a:rPr>
              <a:t>quantity in the </a:t>
            </a:r>
            <a:r>
              <a:rPr lang="en-IN" u="sng" dirty="0">
                <a:solidFill>
                  <a:srgbClr val="5430AA"/>
                </a:solidFill>
              </a:rPr>
              <a:t>Shannon capacity </a:t>
            </a:r>
            <a:r>
              <a:rPr lang="en-IN" u="sng" dirty="0" smtClean="0">
                <a:solidFill>
                  <a:srgbClr val="5430AA"/>
                </a:solidFill>
              </a:rPr>
              <a:t>equation </a:t>
            </a:r>
            <a:r>
              <a:rPr lang="en-IN" dirty="0" smtClean="0">
                <a:solidFill>
                  <a:srgbClr val="5430AA"/>
                </a:solidFill>
              </a:rPr>
              <a:t>is </a:t>
            </a:r>
            <a:r>
              <a:rPr lang="en-IN" dirty="0">
                <a:solidFill>
                  <a:srgbClr val="5430AA"/>
                </a:solidFill>
              </a:rPr>
              <a:t>numerical </a:t>
            </a:r>
            <a:r>
              <a:rPr lang="en-IN" u="sng" dirty="0">
                <a:solidFill>
                  <a:srgbClr val="5430AA"/>
                </a:solidFill>
              </a:rPr>
              <a:t>(not dB) </a:t>
            </a:r>
            <a:r>
              <a:rPr lang="en-IN" dirty="0">
                <a:solidFill>
                  <a:srgbClr val="5430AA"/>
                </a:solidFill>
              </a:rPr>
              <a:t>and the logarithm is base </a:t>
            </a:r>
            <a:r>
              <a:rPr lang="en-IN" b="1" dirty="0" smtClean="0">
                <a:solidFill>
                  <a:srgbClr val="5430AA"/>
                </a:solidFill>
              </a:rPr>
              <a:t>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5430AA"/>
                </a:solidFill>
              </a:rPr>
              <a:t>SNR </a:t>
            </a:r>
            <a:r>
              <a:rPr lang="en-IN" dirty="0" smtClean="0">
                <a:solidFill>
                  <a:srgbClr val="5430AA"/>
                </a:solidFill>
              </a:rPr>
              <a:t>of </a:t>
            </a:r>
            <a:r>
              <a:rPr lang="en-IN" b="1" dirty="0" smtClean="0">
                <a:solidFill>
                  <a:srgbClr val="5430AA"/>
                </a:solidFill>
              </a:rPr>
              <a:t>10dB </a:t>
            </a:r>
            <a:r>
              <a:rPr lang="en-IN" dirty="0">
                <a:solidFill>
                  <a:srgbClr val="5430AA"/>
                </a:solidFill>
              </a:rPr>
              <a:t>is numerically equal to </a:t>
            </a:r>
            <a:r>
              <a:rPr lang="en-IN" b="1" dirty="0" smtClean="0">
                <a:solidFill>
                  <a:srgbClr val="5430AA"/>
                </a:solidFill>
              </a:rPr>
              <a:t>10</a:t>
            </a: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SNRdB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10dB 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10log</a:t>
            </a:r>
            <a:r>
              <a:rPr lang="en-IN" sz="2000" baseline="-25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10=10log</a:t>
            </a:r>
            <a:r>
              <a:rPr lang="en-IN" sz="2000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1=log</a:t>
            </a:r>
            <a:r>
              <a:rPr lang="en-IN" sz="2000" baseline="-25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(SNR</a:t>
            </a:r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SNR =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r>
              <a:rPr lang="en-IN" sz="2000" baseline="30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r>
              <a:rPr lang="en-IN" sz="2000" dirty="0" smtClean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 </a:t>
            </a:r>
            <a:r>
              <a:rPr lang="en-IN" sz="2000" b="1" dirty="0" smtClean="0">
                <a:solidFill>
                  <a:srgbClr val="5430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10</a:t>
            </a:r>
            <a:endParaRPr lang="en-IN" sz="2000" b="1" dirty="0">
              <a:solidFill>
                <a:srgbClr val="5430AA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45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Classifications of Transmission Media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4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0241578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Infrared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8299001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Micro waves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328056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Radio waves</a:t>
            </a:r>
            <a:endParaRPr lang="en-IN" dirty="0">
              <a:solidFill>
                <a:srgbClr val="5430AA"/>
              </a:solidFill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677" y="3356017"/>
            <a:ext cx="5386398" cy="27586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Classifications of Transmission Media</a:t>
            </a:r>
            <a:endParaRPr lang="en-IN" dirty="0"/>
          </a:p>
        </p:txBody>
      </p:sp>
      <p:sp>
        <p:nvSpPr>
          <p:cNvPr id="4" name="Rounded Rectangle 3"/>
          <p:cNvSpPr/>
          <p:nvPr/>
        </p:nvSpPr>
        <p:spPr>
          <a:xfrm>
            <a:off x="5191125" y="1014569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Transmission Media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525908" y="2342626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Guided </a:t>
            </a:r>
          </a:p>
          <a:p>
            <a:pPr algn="ctr"/>
            <a:r>
              <a:rPr lang="en-IN" dirty="0" smtClean="0">
                <a:solidFill>
                  <a:srgbClr val="5430AA"/>
                </a:solidFill>
              </a:rPr>
              <a:t>Media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524750" y="2423012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Unguided </a:t>
            </a:r>
          </a:p>
          <a:p>
            <a:pPr algn="ctr"/>
            <a:r>
              <a:rPr lang="en-IN" dirty="0" smtClean="0">
                <a:solidFill>
                  <a:srgbClr val="5430AA"/>
                </a:solidFill>
              </a:rPr>
              <a:t>Media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48282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Co-axial Cable 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197662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Fibre Optics</a:t>
            </a:r>
            <a:endParaRPr lang="en-IN" dirty="0">
              <a:solidFill>
                <a:srgbClr val="5430AA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47042" y="3883583"/>
            <a:ext cx="1809750" cy="800100"/>
          </a:xfrm>
          <a:prstGeom prst="roundRect">
            <a:avLst/>
          </a:prstGeom>
          <a:solidFill>
            <a:srgbClr val="CC99FF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5430AA"/>
                </a:solidFill>
              </a:rPr>
              <a:t>Twisted Pair</a:t>
            </a:r>
            <a:endParaRPr lang="en-IN" dirty="0">
              <a:solidFill>
                <a:srgbClr val="5430AA"/>
              </a:solidFill>
            </a:endParaRPr>
          </a:p>
        </p:txBody>
      </p:sp>
      <p:cxnSp>
        <p:nvCxnSpPr>
          <p:cNvPr id="18" name="Elbow Connector 17"/>
          <p:cNvCxnSpPr>
            <a:stCxn id="4" idx="2"/>
            <a:endCxn id="5" idx="0"/>
          </p:cNvCxnSpPr>
          <p:nvPr/>
        </p:nvCxnSpPr>
        <p:spPr>
          <a:xfrm rot="5400000">
            <a:off x="4499414" y="746039"/>
            <a:ext cx="527957" cy="2665217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4" idx="2"/>
            <a:endCxn id="6" idx="0"/>
          </p:cNvCxnSpPr>
          <p:nvPr/>
        </p:nvCxnSpPr>
        <p:spPr>
          <a:xfrm rot="16200000" flipH="1">
            <a:off x="6958641" y="952027"/>
            <a:ext cx="608343" cy="2333625"/>
          </a:xfrm>
          <a:prstGeom prst="bentConnector3">
            <a:avLst>
              <a:gd name="adj1" fmla="val 43737"/>
            </a:avLst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5" idx="2"/>
            <a:endCxn id="7" idx="0"/>
          </p:cNvCxnSpPr>
          <p:nvPr/>
        </p:nvCxnSpPr>
        <p:spPr>
          <a:xfrm rot="5400000">
            <a:off x="1921542" y="2374341"/>
            <a:ext cx="740857" cy="2277626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5" idx="2"/>
            <a:endCxn id="9" idx="0"/>
          </p:cNvCxnSpPr>
          <p:nvPr/>
        </p:nvCxnSpPr>
        <p:spPr>
          <a:xfrm rot="16200000" flipH="1">
            <a:off x="3870922" y="2702587"/>
            <a:ext cx="740857" cy="1621134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5" idx="2"/>
            <a:endCxn id="8" idx="0"/>
          </p:cNvCxnSpPr>
          <p:nvPr/>
        </p:nvCxnSpPr>
        <p:spPr>
          <a:xfrm rot="5400000">
            <a:off x="2896232" y="3349031"/>
            <a:ext cx="740857" cy="328246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6" idx="2"/>
            <a:endCxn id="10" idx="0"/>
          </p:cNvCxnSpPr>
          <p:nvPr/>
        </p:nvCxnSpPr>
        <p:spPr>
          <a:xfrm rot="5400000">
            <a:off x="7501043" y="2955000"/>
            <a:ext cx="660471" cy="1196694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6" idx="2"/>
            <a:endCxn id="11" idx="0"/>
          </p:cNvCxnSpPr>
          <p:nvPr/>
        </p:nvCxnSpPr>
        <p:spPr>
          <a:xfrm rot="16200000" flipH="1">
            <a:off x="8486515" y="3166221"/>
            <a:ext cx="660471" cy="774251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12" idx="0"/>
          </p:cNvCxnSpPr>
          <p:nvPr/>
        </p:nvCxnSpPr>
        <p:spPr>
          <a:xfrm rot="16200000" flipH="1">
            <a:off x="9457804" y="2194933"/>
            <a:ext cx="660471" cy="2716828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8" y="4873807"/>
            <a:ext cx="2202542" cy="1240869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662" y="4963161"/>
            <a:ext cx="1723824" cy="115151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419" y="5051696"/>
            <a:ext cx="1548998" cy="939726"/>
          </a:xfrm>
          <a:prstGeom prst="rect">
            <a:avLst/>
          </a:prstGeom>
        </p:spPr>
      </p:pic>
      <p:sp>
        <p:nvSpPr>
          <p:cNvPr id="51" name="Rounded Rectangular Callout 50"/>
          <p:cNvSpPr/>
          <p:nvPr/>
        </p:nvSpPr>
        <p:spPr>
          <a:xfrm>
            <a:off x="70955" y="1012437"/>
            <a:ext cx="4762820" cy="574939"/>
          </a:xfrm>
          <a:prstGeom prst="wedgeRoundRectCallout">
            <a:avLst>
              <a:gd name="adj1" fmla="val 56354"/>
              <a:gd name="adj2" fmla="val -21001"/>
              <a:gd name="adj3" fmla="val 16667"/>
            </a:avLst>
          </a:prstGeom>
          <a:solidFill>
            <a:srgbClr val="CC99FF">
              <a:alpha val="7000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Physical path between transmitter and </a:t>
            </a:r>
            <a:r>
              <a:rPr lang="en-IN" dirty="0" smtClean="0">
                <a:solidFill>
                  <a:schemeClr val="tx1"/>
                </a:solidFill>
              </a:rPr>
              <a:t>receiver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2" name="Rounded Rectangular Callout 51"/>
          <p:cNvSpPr/>
          <p:nvPr/>
        </p:nvSpPr>
        <p:spPr>
          <a:xfrm>
            <a:off x="80995" y="2358003"/>
            <a:ext cx="2269477" cy="800100"/>
          </a:xfrm>
          <a:prstGeom prst="wedgeRoundRectCallout">
            <a:avLst>
              <a:gd name="adj1" fmla="val 56354"/>
              <a:gd name="adj2" fmla="val -21001"/>
              <a:gd name="adj3" fmla="val 16667"/>
            </a:avLst>
          </a:prstGeom>
          <a:solidFill>
            <a:srgbClr val="CC99FF">
              <a:alpha val="7000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Waves are guided along a solid medium</a:t>
            </a:r>
          </a:p>
        </p:txBody>
      </p:sp>
      <p:sp>
        <p:nvSpPr>
          <p:cNvPr id="53" name="Rounded Rectangular Callout 52"/>
          <p:cNvSpPr/>
          <p:nvPr/>
        </p:nvSpPr>
        <p:spPr>
          <a:xfrm>
            <a:off x="9781851" y="2423011"/>
            <a:ext cx="2269477" cy="528810"/>
          </a:xfrm>
          <a:prstGeom prst="wedgeRoundRectCallout">
            <a:avLst>
              <a:gd name="adj1" fmla="val -65540"/>
              <a:gd name="adj2" fmla="val -18108"/>
              <a:gd name="adj3" fmla="val 16667"/>
            </a:avLst>
          </a:prstGeom>
          <a:solidFill>
            <a:srgbClr val="CC99FF">
              <a:alpha val="7000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wireless transmission</a:t>
            </a:r>
          </a:p>
        </p:txBody>
      </p:sp>
    </p:spTree>
    <p:extLst>
      <p:ext uri="{BB962C8B-B14F-4D97-AF65-F5344CB8AC3E}">
        <p14:creationId xmlns:p14="http://schemas.microsoft.com/office/powerpoint/2010/main" val="311654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  <p:bldP spid="11" grpId="1" animBg="1"/>
      <p:bldP spid="10" grpId="0" animBg="1"/>
      <p:bldP spid="10" grpId="1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51" grpId="0" animBg="1"/>
      <p:bldP spid="52" grpId="0" animBg="1"/>
      <p:bldP spid="5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What is MCWC </a:t>
            </a:r>
            <a:r>
              <a:rPr lang="en-IN" dirty="0"/>
              <a:t>(Mobile Computing and Wireless Communication)?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218" y="2272145"/>
            <a:ext cx="3609831" cy="2371802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12436" y="863444"/>
            <a:ext cx="7259782" cy="3924865"/>
          </a:xfrm>
          <a:prstGeom prst="roundRect">
            <a:avLst/>
          </a:prstGeom>
          <a:solidFill>
            <a:srgbClr val="7030A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>
              <a:lnSpc>
                <a:spcPct val="90000"/>
              </a:lnSpc>
              <a:spcBef>
                <a:spcPts val="1000"/>
              </a:spcBef>
              <a:buClr>
                <a:srgbClr val="B84742"/>
              </a:buClr>
            </a:pPr>
            <a:r>
              <a:rPr lang="en-IN" sz="2400" b="1" u="sng" dirty="0">
                <a:solidFill>
                  <a:srgbClr val="212121"/>
                </a:solidFill>
              </a:rPr>
              <a:t>Mobile </a:t>
            </a:r>
            <a:r>
              <a:rPr lang="en-IN" sz="2400" b="1" u="sng" dirty="0" smtClean="0">
                <a:solidFill>
                  <a:srgbClr val="212121"/>
                </a:solidFill>
              </a:rPr>
              <a:t>Computing</a:t>
            </a:r>
          </a:p>
          <a:p>
            <a:pPr lvl="0" algn="just">
              <a:lnSpc>
                <a:spcPct val="90000"/>
              </a:lnSpc>
              <a:spcBef>
                <a:spcPts val="1000"/>
              </a:spcBef>
              <a:buClr>
                <a:srgbClr val="B84742"/>
              </a:buClr>
            </a:pP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“Mobile 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Computing is a technology that allows transmission of </a:t>
            </a:r>
            <a:endParaRPr lang="en-IN" sz="2400" b="1" i="1" dirty="0" smtClean="0">
              <a:solidFill>
                <a:srgbClr val="21212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marL="457200" lvl="0" indent="-457200" algn="just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+mj-lt"/>
              <a:buAutoNum type="arabicPeriod"/>
            </a:pP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</a:t>
            </a:r>
            <a:endParaRPr lang="en-IN" sz="2400" b="1" i="1" dirty="0" smtClean="0">
              <a:solidFill>
                <a:srgbClr val="21212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marL="457200" lvl="0" indent="-457200" algn="just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+mj-lt"/>
              <a:buAutoNum type="arabicPeriod"/>
            </a:pP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voice 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and </a:t>
            </a:r>
            <a:endParaRPr lang="en-IN" sz="2400" b="1" i="1" dirty="0" smtClean="0">
              <a:solidFill>
                <a:srgbClr val="21212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marL="457200" lvl="0" indent="-457200" algn="just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+mj-lt"/>
              <a:buAutoNum type="arabicPeriod"/>
            </a:pP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video </a:t>
            </a:r>
          </a:p>
          <a:p>
            <a:pPr lvl="0" algn="just">
              <a:lnSpc>
                <a:spcPct val="90000"/>
              </a:lnSpc>
              <a:spcBef>
                <a:spcPts val="1000"/>
              </a:spcBef>
              <a:buClr>
                <a:srgbClr val="B84742"/>
              </a:buClr>
            </a:pP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via 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 </a:t>
            </a:r>
            <a:r>
              <a:rPr lang="en-IN" sz="2400" b="1" i="1" dirty="0">
                <a:solidFill>
                  <a:srgbClr val="5430AA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computer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or any other </a:t>
            </a:r>
            <a:r>
              <a:rPr lang="en-IN" sz="2400" b="1" i="1" dirty="0">
                <a:solidFill>
                  <a:srgbClr val="5430AA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wireless</a:t>
            </a:r>
            <a:r>
              <a:rPr lang="en-IN" sz="2400" b="1" i="1" dirty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enabled device without having to be connected to a fixed physical link</a:t>
            </a:r>
            <a:r>
              <a:rPr lang="en-IN" sz="2400" b="1" i="1" dirty="0" smtClean="0">
                <a:solidFill>
                  <a:srgbClr val="21212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.”</a:t>
            </a:r>
            <a:endParaRPr lang="en-IN" sz="2400" b="1" i="1" dirty="0">
              <a:solidFill>
                <a:srgbClr val="21212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13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239"/>
            <a:ext cx="12192000" cy="711200"/>
          </a:xfrm>
        </p:spPr>
        <p:txBody>
          <a:bodyPr/>
          <a:lstStyle/>
          <a:p>
            <a:r>
              <a:rPr lang="en-US" altLang="en-US" dirty="0">
                <a:cs typeface="Times New Roman" panose="02020603050405020304" pitchFamily="18" charset="0"/>
              </a:rPr>
              <a:t>General Frequency Ranges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20" y="695961"/>
            <a:ext cx="10670561" cy="4348163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327025" y="5028884"/>
          <a:ext cx="91313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8478"/>
                <a:gridCol w="3927172"/>
                <a:gridCol w="674147"/>
                <a:gridCol w="3891503"/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VLF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Very Low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VHF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Very High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LF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Low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UHF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Ultra High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MF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Medium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SHF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Super High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HF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High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 smtClean="0">
                          <a:solidFill>
                            <a:schemeClr val="tx2"/>
                          </a:solidFill>
                        </a:rPr>
                        <a:t>EHF</a:t>
                      </a:r>
                      <a:endParaRPr lang="en-IN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6"/>
                          </a:solidFill>
                        </a:rPr>
                        <a:t>Extremely High Frequency</a:t>
                      </a:r>
                      <a:endParaRPr lang="en-IN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335409" y="4939952"/>
            <a:ext cx="38565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i="1" dirty="0">
                <a:solidFill>
                  <a:schemeClr val="tx2"/>
                </a:solidFill>
                <a:latin typeface="arial" panose="020B0604020202020204" pitchFamily="34" charset="0"/>
              </a:rPr>
              <a:t>Frequency</a:t>
            </a:r>
            <a:r>
              <a:rPr lang="en-IN" i="1" dirty="0">
                <a:solidFill>
                  <a:srgbClr val="222222"/>
                </a:solidFill>
                <a:latin typeface="arial" panose="020B0604020202020204" pitchFamily="34" charset="0"/>
              </a:rPr>
              <a:t> and </a:t>
            </a:r>
            <a:r>
              <a:rPr lang="en-IN" b="1" i="1" dirty="0">
                <a:solidFill>
                  <a:schemeClr val="accent6"/>
                </a:solidFill>
                <a:latin typeface="arial" panose="020B0604020202020204" pitchFamily="34" charset="0"/>
              </a:rPr>
              <a:t>wavelength</a:t>
            </a:r>
            <a:r>
              <a:rPr lang="en-IN" i="1" dirty="0">
                <a:solidFill>
                  <a:srgbClr val="222222"/>
                </a:solidFill>
                <a:latin typeface="arial" panose="020B0604020202020204" pitchFamily="34" charset="0"/>
              </a:rPr>
              <a:t> are </a:t>
            </a:r>
            <a:endParaRPr lang="en-IN" i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IN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inversely </a:t>
            </a:r>
            <a:r>
              <a:rPr lang="en-IN" i="1" dirty="0">
                <a:solidFill>
                  <a:srgbClr val="222222"/>
                </a:solidFill>
                <a:latin typeface="arial" panose="020B0604020202020204" pitchFamily="34" charset="0"/>
              </a:rPr>
              <a:t>proportional to each other.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230038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Times New Roman" panose="02020603050405020304" pitchFamily="18" charset="0"/>
              </a:rPr>
              <a:t>General Frequency Ranges</a:t>
            </a:r>
            <a:endParaRPr lang="en-IN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4643751"/>
              </p:ext>
            </p:extLst>
          </p:nvPr>
        </p:nvGraphicFramePr>
        <p:xfrm>
          <a:off x="50738" y="770165"/>
          <a:ext cx="11928475" cy="9499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7743"/>
                <a:gridCol w="1290577"/>
                <a:gridCol w="1422400"/>
                <a:gridCol w="56086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rgbClr val="5430AA"/>
                          </a:solidFill>
                        </a:rPr>
                        <a:t>Sr.</a:t>
                      </a:r>
                      <a:endParaRPr lang="en-IN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rgbClr val="5430AA"/>
                          </a:solidFill>
                        </a:rPr>
                        <a:t>Band Name</a:t>
                      </a:r>
                      <a:endParaRPr lang="en-IN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rgbClr val="5430AA"/>
                          </a:solidFill>
                        </a:rPr>
                        <a:t>Frequency </a:t>
                      </a:r>
                      <a:endParaRPr lang="en-IN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rgbClr val="5430AA"/>
                          </a:solidFill>
                        </a:rPr>
                        <a:t>Wavelength</a:t>
                      </a:r>
                      <a:endParaRPr lang="en-IN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rgbClr val="5430AA"/>
                          </a:solidFill>
                        </a:rPr>
                        <a:t>Application</a:t>
                      </a:r>
                      <a:endParaRPr lang="en-IN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0200">
                <a:tc>
                  <a:txBody>
                    <a:bodyPr/>
                    <a:lstStyle/>
                    <a:p>
                      <a:r>
                        <a:rPr lang="en-IN" dirty="0" smtClean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Very Low Frequency-VLF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dirty="0">
                          <a:solidFill>
                            <a:schemeClr val="tx1"/>
                          </a:solidFill>
                          <a:effectLst/>
                        </a:rPr>
                        <a:t>3–30 kHz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dirty="0">
                          <a:solidFill>
                            <a:schemeClr val="accent6"/>
                          </a:solidFill>
                          <a:effectLst/>
                        </a:rPr>
                        <a:t>100–10 km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IN" dirty="0">
                          <a:solidFill>
                            <a:schemeClr val="tx1"/>
                          </a:solidFill>
                          <a:effectLst/>
                        </a:rPr>
                        <a:t>Navigation, time signals, submarine communication, wireless heart rate monitors, </a:t>
                      </a:r>
                      <a:r>
                        <a:rPr lang="en-IN" dirty="0" smtClean="0">
                          <a:solidFill>
                            <a:schemeClr val="tx1"/>
                          </a:solidFill>
                          <a:effectLst/>
                        </a:rPr>
                        <a:t>geophysics etc.</a:t>
                      </a:r>
                      <a:endParaRPr lang="en-IN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320261"/>
              </p:ext>
            </p:extLst>
          </p:nvPr>
        </p:nvGraphicFramePr>
        <p:xfrm>
          <a:off x="50738" y="1722302"/>
          <a:ext cx="11928475" cy="5791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Low Frequency-LF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30–300 kHz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accent6"/>
                          </a:solidFill>
                          <a:effectLst/>
                        </a:rPr>
                        <a:t>10–1 km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IN" b="0" dirty="0" smtClean="0">
                          <a:solidFill>
                            <a:schemeClr val="tx1"/>
                          </a:solidFill>
                          <a:effectLst/>
                        </a:rPr>
                        <a:t>AM 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longwave broadcasting (Europe and parts of Asia), RFID, amateur radio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864971"/>
              </p:ext>
            </p:extLst>
          </p:nvPr>
        </p:nvGraphicFramePr>
        <p:xfrm>
          <a:off x="50738" y="2303599"/>
          <a:ext cx="11928475" cy="5791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Medium Frequency-MF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300–3,000 kHz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1,000–100 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 (medium-wave) broadcasts, amateur radio, avalanche beacons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624346"/>
              </p:ext>
            </p:extLst>
          </p:nvPr>
        </p:nvGraphicFramePr>
        <p:xfrm>
          <a:off x="50738" y="2884896"/>
          <a:ext cx="11928475" cy="8534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High Frequency-HF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3–30 MHz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100–10 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Shortwave broadcasts, citizens band radio,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aviation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communications, RFID,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radar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marine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mobile radio telephony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375873"/>
              </p:ext>
            </p:extLst>
          </p:nvPr>
        </p:nvGraphicFramePr>
        <p:xfrm>
          <a:off x="50738" y="3740513"/>
          <a:ext cx="11928475" cy="8534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Very High Frequency-VHF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30–300 MHz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10–1 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FM, television broadcasts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ground-to-aircraft and aircraft-to-aircraft communications, land mobile and maritime mobile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communications,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weather radio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264991"/>
              </p:ext>
            </p:extLst>
          </p:nvPr>
        </p:nvGraphicFramePr>
        <p:xfrm>
          <a:off x="50738" y="4596130"/>
          <a:ext cx="11928475" cy="8534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Ultra High Frequency-UHF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300–3,000 MHz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1–0.1 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Television broadcasts, microwave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oven,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radio astronomy, mobile phones, wireless LAN, Bluetooth,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ZigBee,</a:t>
                      </a:r>
                      <a:r>
                        <a:rPr lang="en-IN" sz="18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GPS, satellite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radio, Remote control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systems</a:t>
                      </a:r>
                      <a:endParaRPr lang="en-IN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4096674"/>
              </p:ext>
            </p:extLst>
          </p:nvPr>
        </p:nvGraphicFramePr>
        <p:xfrm>
          <a:off x="50738" y="5451747"/>
          <a:ext cx="11928475" cy="5791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Super High Frequency-SHF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3–30 GHz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100–10 mm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Wireless LAN, 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most modern radars, communications satellites, cable and satellite television </a:t>
                      </a:r>
                      <a:r>
                        <a:rPr lang="en-IN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broadcasting</a:t>
                      </a:r>
                      <a:endParaRPr lang="en-IN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714337"/>
              </p:ext>
            </p:extLst>
          </p:nvPr>
        </p:nvGraphicFramePr>
        <p:xfrm>
          <a:off x="50738" y="6033045"/>
          <a:ext cx="11928475" cy="5791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59117"/>
                <a:gridCol w="3048000"/>
                <a:gridCol w="1290320"/>
                <a:gridCol w="1422400"/>
                <a:gridCol w="5608638"/>
              </a:tblGrid>
              <a:tr h="330200"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 smtClean="0">
                          <a:solidFill>
                            <a:schemeClr val="tx1"/>
                          </a:solidFill>
                        </a:rPr>
                        <a:t>Extremely High Frequency-EHF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30–300 GHz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en-IN" sz="1800" b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10–1 mm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IN" b="0" dirty="0" smtClean="0">
                          <a:solidFill>
                            <a:schemeClr val="tx1"/>
                          </a:solidFill>
                          <a:effectLst/>
                        </a:rPr>
                        <a:t>Microwave 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remote </a:t>
                      </a:r>
                      <a:r>
                        <a:rPr lang="en-IN" b="0" dirty="0" smtClean="0">
                          <a:solidFill>
                            <a:schemeClr val="tx1"/>
                          </a:solidFill>
                          <a:effectLst/>
                        </a:rPr>
                        <a:t>sensing, 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directed-energy weapon, </a:t>
                      </a:r>
                      <a:r>
                        <a:rPr lang="en-IN" b="0" dirty="0" smtClean="0">
                          <a:solidFill>
                            <a:schemeClr val="tx1"/>
                          </a:solidFill>
                          <a:effectLst/>
                        </a:rPr>
                        <a:t>millimetre 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effectLst/>
                        </a:rPr>
                        <a:t>wave scanner, wireless LAN (802.11ad)</a:t>
                      </a:r>
                    </a:p>
                  </a:txBody>
                  <a:tcPr marL="15240" marR="15240" marT="15240" marB="152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758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0" dirty="0"/>
              <a:t/>
            </a:r>
            <a:br>
              <a:rPr lang="en-IN" b="0" dirty="0"/>
            </a:br>
            <a:r>
              <a:rPr lang="en-IN" b="0" dirty="0"/>
              <a:t> </a:t>
            </a:r>
            <a:r>
              <a:rPr lang="en-IN" sz="3800" dirty="0"/>
              <a:t>Multiplexing</a:t>
            </a:r>
            <a:r>
              <a:rPr lang="en-IN" sz="3600" b="0" dirty="0"/>
              <a:t> </a:t>
            </a:r>
            <a:r>
              <a:rPr lang="en-IN" b="0" dirty="0"/>
              <a:t>	</a:t>
            </a:r>
            <a:br>
              <a:rPr lang="en-IN" b="0" dirty="0"/>
            </a:b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Definition: </a:t>
            </a: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Multiplexing </a:t>
            </a:r>
            <a:r>
              <a:rPr lang="en-IN" b="1" i="1" dirty="0">
                <a:solidFill>
                  <a:schemeClr val="bg1"/>
                </a:solidFill>
              </a:rPr>
              <a:t>is a technique </a:t>
            </a:r>
            <a:endParaRPr lang="en-IN" b="1" i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used </a:t>
            </a:r>
            <a:r>
              <a:rPr lang="en-IN" b="1" i="1" dirty="0">
                <a:solidFill>
                  <a:schemeClr val="bg1"/>
                </a:solidFill>
              </a:rPr>
              <a:t>to combine </a:t>
            </a:r>
            <a:r>
              <a:rPr lang="en-IN" b="1" i="1" dirty="0" smtClean="0">
                <a:solidFill>
                  <a:schemeClr val="bg1"/>
                </a:solidFill>
              </a:rPr>
              <a:t>&amp; </a:t>
            </a: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send </a:t>
            </a:r>
            <a:r>
              <a:rPr lang="en-IN" b="1" i="1" dirty="0">
                <a:solidFill>
                  <a:schemeClr val="bg1"/>
                </a:solidFill>
              </a:rPr>
              <a:t>the multiple data streams </a:t>
            </a:r>
            <a:endParaRPr lang="en-IN" b="1" i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over </a:t>
            </a:r>
            <a:r>
              <a:rPr lang="en-IN" b="1" i="1" dirty="0">
                <a:solidFill>
                  <a:schemeClr val="bg1"/>
                </a:solidFill>
              </a:rPr>
              <a:t>a single medium. </a:t>
            </a:r>
            <a:endParaRPr lang="en-IN" b="1" i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The </a:t>
            </a:r>
            <a:r>
              <a:rPr lang="en-IN" b="1" i="1" dirty="0">
                <a:solidFill>
                  <a:schemeClr val="bg1"/>
                </a:solidFill>
              </a:rPr>
              <a:t>process of combining the data streams is known as multiplexing </a:t>
            </a:r>
            <a:r>
              <a:rPr lang="en-IN" b="1" i="1" dirty="0" smtClean="0">
                <a:solidFill>
                  <a:schemeClr val="bg1"/>
                </a:solidFill>
              </a:rPr>
              <a:t>&amp;</a:t>
            </a:r>
          </a:p>
          <a:p>
            <a:pPr marL="0" indent="0" algn="ctr">
              <a:buNone/>
            </a:pPr>
            <a:r>
              <a:rPr lang="en-IN" b="1" i="1" dirty="0" smtClean="0">
                <a:solidFill>
                  <a:schemeClr val="bg1"/>
                </a:solidFill>
              </a:rPr>
              <a:t> </a:t>
            </a:r>
            <a:r>
              <a:rPr lang="en-IN" b="1" i="1" dirty="0">
                <a:solidFill>
                  <a:schemeClr val="bg1"/>
                </a:solidFill>
              </a:rPr>
              <a:t>hardware used for multiplexing is known as a multiplexer.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440" y="4542702"/>
            <a:ext cx="5069119" cy="191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3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30AA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7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0" dirty="0"/>
              <a:t/>
            </a:r>
            <a:br>
              <a:rPr lang="en-IN" b="0" dirty="0"/>
            </a:br>
            <a:r>
              <a:rPr lang="en-IN" sz="3800" dirty="0" smtClean="0"/>
              <a:t>Why Multiplexing?</a:t>
            </a:r>
            <a:r>
              <a:rPr lang="en-IN" b="0" dirty="0"/>
              <a:t/>
            </a:r>
            <a:br>
              <a:rPr lang="en-IN" b="0" dirty="0"/>
            </a:b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Cost</a:t>
            </a:r>
            <a:r>
              <a:rPr lang="en-US" altLang="en-US" dirty="0">
                <a:cs typeface="Times New Roman" panose="02020603050405020304" pitchFamily="18" charset="0"/>
              </a:rPr>
              <a:t> per kbps of transmission facility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declines</a:t>
            </a:r>
            <a:r>
              <a:rPr lang="en-US" altLang="en-US" dirty="0">
                <a:cs typeface="Times New Roman" panose="02020603050405020304" pitchFamily="18" charset="0"/>
              </a:rPr>
              <a:t> with an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increase</a:t>
            </a:r>
            <a:r>
              <a:rPr lang="en-US" altLang="en-US" dirty="0">
                <a:cs typeface="Times New Roman" panose="02020603050405020304" pitchFamily="18" charset="0"/>
              </a:rPr>
              <a:t> in the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data rate</a:t>
            </a:r>
          </a:p>
          <a:p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Cost</a:t>
            </a:r>
            <a:r>
              <a:rPr lang="en-US" altLang="en-US" dirty="0">
                <a:cs typeface="Times New Roman" panose="02020603050405020304" pitchFamily="18" charset="0"/>
              </a:rPr>
              <a:t> of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transmission</a:t>
            </a:r>
            <a:r>
              <a:rPr lang="en-US" altLang="en-US" dirty="0">
                <a:cs typeface="Times New Roman" panose="02020603050405020304" pitchFamily="18" charset="0"/>
              </a:rPr>
              <a:t> and receiving equipment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declines</a:t>
            </a:r>
            <a:r>
              <a:rPr lang="en-US" altLang="en-US" dirty="0">
                <a:cs typeface="Times New Roman" panose="02020603050405020304" pitchFamily="18" charset="0"/>
              </a:rPr>
              <a:t> with </a:t>
            </a:r>
            <a:r>
              <a:rPr lang="en-US" altLang="en-US" dirty="0">
                <a:solidFill>
                  <a:srgbClr val="5430AA"/>
                </a:solidFill>
                <a:cs typeface="Times New Roman" panose="02020603050405020304" pitchFamily="18" charset="0"/>
              </a:rPr>
              <a:t>increased</a:t>
            </a:r>
            <a:r>
              <a:rPr lang="en-US" altLang="en-US" dirty="0">
                <a:cs typeface="Times New Roman" panose="02020603050405020304" pitchFamily="18" charset="0"/>
              </a:rPr>
              <a:t> data rate</a:t>
            </a:r>
          </a:p>
          <a:p>
            <a:r>
              <a:rPr lang="en-IN" dirty="0" smtClean="0"/>
              <a:t>When </a:t>
            </a:r>
            <a:r>
              <a:rPr lang="en-IN" dirty="0"/>
              <a:t>multiple signals share the common medium, there is a possibility of </a:t>
            </a:r>
            <a:r>
              <a:rPr lang="en-IN" dirty="0">
                <a:solidFill>
                  <a:srgbClr val="5430AA"/>
                </a:solidFill>
              </a:rPr>
              <a:t>collision</a:t>
            </a:r>
            <a:r>
              <a:rPr lang="en-IN" dirty="0"/>
              <a:t>. Multiplexing concept is used to </a:t>
            </a:r>
            <a:r>
              <a:rPr lang="en-IN" dirty="0">
                <a:solidFill>
                  <a:srgbClr val="5430AA"/>
                </a:solidFill>
              </a:rPr>
              <a:t>avoid</a:t>
            </a:r>
            <a:r>
              <a:rPr lang="en-IN" dirty="0"/>
              <a:t> such collision.</a:t>
            </a:r>
            <a:endParaRPr lang="en-US" altLang="en-US" dirty="0">
              <a:cs typeface="Times New Roman" panose="02020603050405020304" pitchFamily="18" charset="0"/>
            </a:endParaRPr>
          </a:p>
          <a:p>
            <a:r>
              <a:rPr lang="en-IN" dirty="0"/>
              <a:t>The </a:t>
            </a:r>
            <a:r>
              <a:rPr lang="en-IN" dirty="0">
                <a:solidFill>
                  <a:srgbClr val="5430AA"/>
                </a:solidFill>
              </a:rPr>
              <a:t>bandwidth</a:t>
            </a:r>
            <a:r>
              <a:rPr lang="en-IN" dirty="0"/>
              <a:t> of a medium can be utilized effectively.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494" y="3788960"/>
            <a:ext cx="6890809" cy="20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96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Types of </a:t>
            </a:r>
            <a:r>
              <a:rPr lang="en-IN" dirty="0" smtClean="0"/>
              <a:t>Multiplexers</a:t>
            </a:r>
            <a:endParaRPr lang="en-IN" dirty="0"/>
          </a:p>
        </p:txBody>
      </p:sp>
      <p:sp>
        <p:nvSpPr>
          <p:cNvPr id="4" name="Rounded Rectangle 3"/>
          <p:cNvSpPr/>
          <p:nvPr/>
        </p:nvSpPr>
        <p:spPr>
          <a:xfrm>
            <a:off x="4869084" y="775498"/>
            <a:ext cx="2453833" cy="925975"/>
          </a:xfrm>
          <a:prstGeom prst="roundRect">
            <a:avLst/>
          </a:prstGeom>
          <a:solidFill>
            <a:srgbClr val="5430AA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5430AA"/>
                </a:solidFill>
              </a:rPr>
              <a:t>Multiplexers</a:t>
            </a:r>
            <a:endParaRPr lang="en-IN" sz="2400" dirty="0">
              <a:solidFill>
                <a:srgbClr val="5430AA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428111" y="2235837"/>
            <a:ext cx="2453833" cy="925975"/>
          </a:xfrm>
          <a:prstGeom prst="roundRect">
            <a:avLst/>
          </a:prstGeom>
          <a:solidFill>
            <a:srgbClr val="5430AA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5430AA"/>
                </a:solidFill>
              </a:rPr>
              <a:t>Analog</a:t>
            </a:r>
            <a:endParaRPr lang="en-IN" sz="2400" dirty="0">
              <a:solidFill>
                <a:srgbClr val="5430AA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310055" y="2237765"/>
            <a:ext cx="2453833" cy="925975"/>
          </a:xfrm>
          <a:prstGeom prst="roundRect">
            <a:avLst/>
          </a:prstGeom>
          <a:solidFill>
            <a:srgbClr val="5430AA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5430AA"/>
                </a:solidFill>
              </a:rPr>
              <a:t>Digital</a:t>
            </a:r>
            <a:endParaRPr lang="en-IN" sz="2400" dirty="0">
              <a:solidFill>
                <a:srgbClr val="5430AA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428111" y="4046408"/>
            <a:ext cx="2453833" cy="1135607"/>
          </a:xfrm>
          <a:prstGeom prst="roundRect">
            <a:avLst/>
          </a:prstGeom>
          <a:solidFill>
            <a:srgbClr val="5430AA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5430AA"/>
                </a:solidFill>
              </a:rPr>
              <a:t>FDM</a:t>
            </a:r>
          </a:p>
          <a:p>
            <a:pPr algn="ctr"/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Frequency Division Multiplexing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0054" y="4046408"/>
            <a:ext cx="2453833" cy="1135607"/>
          </a:xfrm>
          <a:prstGeom prst="roundRect">
            <a:avLst/>
          </a:prstGeom>
          <a:solidFill>
            <a:srgbClr val="5430AA">
              <a:alpha val="27000"/>
            </a:srgbClr>
          </a:solidFill>
          <a:ln>
            <a:solidFill>
              <a:srgbClr val="543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5430AA"/>
                </a:solidFill>
              </a:rPr>
              <a:t>TDM</a:t>
            </a:r>
          </a:p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Time Division 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Multiplexing</a:t>
            </a:r>
          </a:p>
        </p:txBody>
      </p:sp>
      <p:cxnSp>
        <p:nvCxnSpPr>
          <p:cNvPr id="15" name="Elbow Connector 14"/>
          <p:cNvCxnSpPr>
            <a:stCxn id="4" idx="2"/>
            <a:endCxn id="5" idx="0"/>
          </p:cNvCxnSpPr>
          <p:nvPr/>
        </p:nvCxnSpPr>
        <p:spPr>
          <a:xfrm rot="5400000">
            <a:off x="4608333" y="748169"/>
            <a:ext cx="534364" cy="2440973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4" idx="2"/>
            <a:endCxn id="6" idx="0"/>
          </p:cNvCxnSpPr>
          <p:nvPr/>
        </p:nvCxnSpPr>
        <p:spPr>
          <a:xfrm rot="16200000" flipH="1">
            <a:off x="7048340" y="749133"/>
            <a:ext cx="536292" cy="2440971"/>
          </a:xfrm>
          <a:prstGeom prst="bentConnector3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2"/>
            <a:endCxn id="8" idx="0"/>
          </p:cNvCxnSpPr>
          <p:nvPr/>
        </p:nvCxnSpPr>
        <p:spPr>
          <a:xfrm>
            <a:off x="3655028" y="3161812"/>
            <a:ext cx="0" cy="884596"/>
          </a:xfrm>
          <a:prstGeom prst="straightConnector1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9" idx="0"/>
          </p:cNvCxnSpPr>
          <p:nvPr/>
        </p:nvCxnSpPr>
        <p:spPr>
          <a:xfrm flipH="1">
            <a:off x="8536971" y="3163740"/>
            <a:ext cx="1" cy="882668"/>
          </a:xfrm>
          <a:prstGeom prst="straightConnector1">
            <a:avLst/>
          </a:prstGeom>
          <a:ln>
            <a:solidFill>
              <a:srgbClr val="5430A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1"/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0" y="4021756"/>
            <a:ext cx="2350722" cy="1862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4"/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6468" y="3987077"/>
            <a:ext cx="2268670" cy="1932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95" y="2512118"/>
            <a:ext cx="1508891" cy="37341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330" y="2485445"/>
            <a:ext cx="1546994" cy="4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4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/>
              <a:t>Multiplexing Techniques:</a:t>
            </a:r>
            <a:r>
              <a:rPr lang="en-IN" b="0" dirty="0"/>
              <a:t> </a:t>
            </a:r>
            <a:r>
              <a:rPr lang="en-IN" b="0" dirty="0" smtClean="0"/>
              <a:t>Frequency Division </a:t>
            </a:r>
            <a:r>
              <a:rPr lang="en-IN" b="0" dirty="0"/>
              <a:t>Multiplexing (FDM</a:t>
            </a:r>
            <a:r>
              <a:rPr lang="en-IN" b="0" dirty="0" smtClean="0"/>
              <a:t>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9302187" cy="5590565"/>
          </a:xfrm>
        </p:spPr>
        <p:txBody>
          <a:bodyPr/>
          <a:lstStyle/>
          <a:p>
            <a:r>
              <a:rPr lang="en-IN" dirty="0" smtClean="0">
                <a:solidFill>
                  <a:srgbClr val="5430AA"/>
                </a:solidFill>
              </a:rPr>
              <a:t>Analog</a:t>
            </a:r>
            <a:r>
              <a:rPr lang="en-IN" dirty="0" smtClean="0"/>
              <a:t> technique</a:t>
            </a:r>
          </a:p>
          <a:p>
            <a:r>
              <a:rPr lang="en-IN" b="1" dirty="0" smtClean="0"/>
              <a:t>FDM</a:t>
            </a:r>
            <a:r>
              <a:rPr lang="en-IN" dirty="0"/>
              <a:t> is a </a:t>
            </a:r>
            <a:r>
              <a:rPr lang="en-IN" dirty="0">
                <a:solidFill>
                  <a:srgbClr val="5430AA"/>
                </a:solidFill>
              </a:rPr>
              <a:t>technique</a:t>
            </a:r>
            <a:r>
              <a:rPr lang="en-IN" dirty="0"/>
              <a:t> in which the available bandwidth of a single transmission </a:t>
            </a:r>
            <a:r>
              <a:rPr lang="en-IN" dirty="0" smtClean="0"/>
              <a:t>medium </a:t>
            </a:r>
            <a:r>
              <a:rPr lang="en-IN" dirty="0"/>
              <a:t>is </a:t>
            </a:r>
            <a:r>
              <a:rPr lang="en-IN" dirty="0">
                <a:solidFill>
                  <a:srgbClr val="5430AA"/>
                </a:solidFill>
              </a:rPr>
              <a:t>subdivided</a:t>
            </a:r>
            <a:r>
              <a:rPr lang="en-IN" dirty="0"/>
              <a:t> into several </a:t>
            </a:r>
            <a:r>
              <a:rPr lang="en-IN" dirty="0">
                <a:solidFill>
                  <a:srgbClr val="5430AA"/>
                </a:solidFill>
              </a:rPr>
              <a:t>channels</a:t>
            </a:r>
            <a:r>
              <a:rPr lang="en-IN" dirty="0" smtClean="0"/>
              <a:t>.</a:t>
            </a:r>
          </a:p>
          <a:p>
            <a:r>
              <a:rPr lang="en-IN" dirty="0"/>
              <a:t>The </a:t>
            </a:r>
            <a:r>
              <a:rPr lang="en-IN" dirty="0" smtClean="0">
                <a:solidFill>
                  <a:srgbClr val="5430AA"/>
                </a:solidFill>
              </a:rPr>
              <a:t>pivotal</a:t>
            </a:r>
            <a:r>
              <a:rPr lang="en-IN" dirty="0" smtClean="0"/>
              <a:t> aim </a:t>
            </a:r>
            <a:r>
              <a:rPr lang="en-IN" dirty="0"/>
              <a:t>of the </a:t>
            </a:r>
            <a:r>
              <a:rPr lang="en-IN" dirty="0">
                <a:solidFill>
                  <a:srgbClr val="5430AA"/>
                </a:solidFill>
              </a:rPr>
              <a:t>FDM</a:t>
            </a:r>
            <a:r>
              <a:rPr lang="en-IN" dirty="0"/>
              <a:t> is to subdivide the available bandwidth into different frequency channels and allocate them to </a:t>
            </a:r>
            <a:r>
              <a:rPr lang="en-IN" dirty="0">
                <a:solidFill>
                  <a:srgbClr val="5430AA"/>
                </a:solidFill>
              </a:rPr>
              <a:t>different devices</a:t>
            </a:r>
            <a:r>
              <a:rPr lang="en-IN" dirty="0"/>
              <a:t>.</a:t>
            </a:r>
          </a:p>
          <a:p>
            <a:r>
              <a:rPr lang="en-IN" b="1" dirty="0"/>
              <a:t>FDM</a:t>
            </a:r>
            <a:r>
              <a:rPr lang="en-IN" dirty="0"/>
              <a:t> is mainly used in </a:t>
            </a:r>
            <a:r>
              <a:rPr lang="en-IN" dirty="0">
                <a:solidFill>
                  <a:srgbClr val="5430AA"/>
                </a:solidFill>
              </a:rPr>
              <a:t>radio broadcasts </a:t>
            </a:r>
            <a:r>
              <a:rPr lang="en-IN" dirty="0"/>
              <a:t>and </a:t>
            </a:r>
            <a:r>
              <a:rPr lang="en-IN" dirty="0">
                <a:solidFill>
                  <a:srgbClr val="5430AA"/>
                </a:solidFill>
              </a:rPr>
              <a:t>TV networks</a:t>
            </a:r>
            <a:r>
              <a:rPr lang="en-IN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974" y="887719"/>
            <a:ext cx="1508891" cy="373412"/>
          </a:xfrm>
          <a:prstGeom prst="rect">
            <a:avLst/>
          </a:prstGeom>
        </p:spPr>
      </p:pic>
      <p:pic>
        <p:nvPicPr>
          <p:cNvPr id="6" name="Picture 11"/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731" y="3398044"/>
            <a:ext cx="4048269" cy="3208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096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/>
              <a:t>Multiplexing Techniques:</a:t>
            </a:r>
            <a:r>
              <a:rPr lang="en-IN" b="0" dirty="0"/>
              <a:t> </a:t>
            </a:r>
            <a:r>
              <a:rPr lang="en-IN" b="0" dirty="0" smtClean="0"/>
              <a:t>Time Division </a:t>
            </a:r>
            <a:r>
              <a:rPr lang="en-IN" b="0" dirty="0"/>
              <a:t>Multiplexing </a:t>
            </a:r>
            <a:r>
              <a:rPr lang="en-IN" b="0" dirty="0" smtClean="0"/>
              <a:t>(TDM)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8787738" cy="5590565"/>
          </a:xfrm>
        </p:spPr>
        <p:txBody>
          <a:bodyPr/>
          <a:lstStyle/>
          <a:p>
            <a:r>
              <a:rPr lang="en-IN" dirty="0" smtClean="0">
                <a:solidFill>
                  <a:srgbClr val="5430AA"/>
                </a:solidFill>
              </a:rPr>
              <a:t>Digital </a:t>
            </a:r>
            <a:r>
              <a:rPr lang="en-IN" dirty="0" smtClean="0"/>
              <a:t>technique</a:t>
            </a:r>
          </a:p>
          <a:p>
            <a:r>
              <a:rPr lang="en-IN" dirty="0"/>
              <a:t>In </a:t>
            </a:r>
            <a:r>
              <a:rPr lang="en-IN" b="1" dirty="0" smtClean="0"/>
              <a:t>FDM</a:t>
            </a:r>
            <a:r>
              <a:rPr lang="en-IN" dirty="0" smtClean="0"/>
              <a:t>, </a:t>
            </a:r>
            <a:r>
              <a:rPr lang="en-IN" dirty="0"/>
              <a:t>all signals operate at the </a:t>
            </a:r>
            <a:r>
              <a:rPr lang="en-IN" dirty="0">
                <a:solidFill>
                  <a:srgbClr val="5430AA"/>
                </a:solidFill>
              </a:rPr>
              <a:t>same time </a:t>
            </a:r>
            <a:r>
              <a:rPr lang="en-IN" dirty="0"/>
              <a:t>with </a:t>
            </a:r>
            <a:r>
              <a:rPr lang="en-IN" dirty="0">
                <a:solidFill>
                  <a:srgbClr val="5430AA"/>
                </a:solidFill>
              </a:rPr>
              <a:t>different frequency</a:t>
            </a:r>
            <a:r>
              <a:rPr lang="en-IN" dirty="0"/>
              <a:t>, but in case of </a:t>
            </a:r>
            <a:r>
              <a:rPr lang="en-IN" b="1" dirty="0" smtClean="0"/>
              <a:t>TDM</a:t>
            </a:r>
            <a:r>
              <a:rPr lang="en-IN" dirty="0" smtClean="0"/>
              <a:t>, </a:t>
            </a:r>
            <a:r>
              <a:rPr lang="en-IN" dirty="0"/>
              <a:t>all signals operate at the </a:t>
            </a:r>
            <a:r>
              <a:rPr lang="en-IN" dirty="0">
                <a:solidFill>
                  <a:srgbClr val="5430AA"/>
                </a:solidFill>
              </a:rPr>
              <a:t>same frequency </a:t>
            </a:r>
            <a:r>
              <a:rPr lang="en-IN" dirty="0"/>
              <a:t>with </a:t>
            </a:r>
            <a:r>
              <a:rPr lang="en-IN" dirty="0">
                <a:solidFill>
                  <a:srgbClr val="5430AA"/>
                </a:solidFill>
              </a:rPr>
              <a:t>different time</a:t>
            </a:r>
            <a:r>
              <a:rPr lang="en-IN" dirty="0" smtClean="0">
                <a:solidFill>
                  <a:srgbClr val="5430AA"/>
                </a:solidFill>
              </a:rPr>
              <a:t>.</a:t>
            </a:r>
          </a:p>
          <a:p>
            <a:r>
              <a:rPr lang="en-IN" dirty="0"/>
              <a:t>In </a:t>
            </a:r>
            <a:r>
              <a:rPr lang="en-IN" b="1" dirty="0" smtClean="0"/>
              <a:t>TDM</a:t>
            </a:r>
            <a:r>
              <a:rPr lang="en-IN" dirty="0" smtClean="0"/>
              <a:t>, </a:t>
            </a:r>
            <a:r>
              <a:rPr lang="en-IN" dirty="0"/>
              <a:t>the total time available in the channel is distributed among different users. Therefore, each user is allocated with different time interval known as a </a:t>
            </a:r>
            <a:r>
              <a:rPr lang="en-IN" dirty="0">
                <a:solidFill>
                  <a:srgbClr val="5430AA"/>
                </a:solidFill>
              </a:rPr>
              <a:t>Time slot </a:t>
            </a:r>
            <a:r>
              <a:rPr lang="en-IN" dirty="0"/>
              <a:t>at which data is to be transmitted by the sender.</a:t>
            </a:r>
          </a:p>
          <a:p>
            <a:r>
              <a:rPr lang="en-IN" dirty="0"/>
              <a:t>A user takes control of the channel for a </a:t>
            </a:r>
            <a:r>
              <a:rPr lang="en-IN" dirty="0">
                <a:solidFill>
                  <a:srgbClr val="5430AA"/>
                </a:solidFill>
              </a:rPr>
              <a:t>fixed</a:t>
            </a:r>
            <a:r>
              <a:rPr lang="en-IN" dirty="0"/>
              <a:t> amount of time.</a:t>
            </a:r>
          </a:p>
          <a:p>
            <a:r>
              <a:rPr lang="en-IN" dirty="0"/>
              <a:t>In </a:t>
            </a:r>
            <a:r>
              <a:rPr lang="en-IN" b="1" dirty="0" smtClean="0"/>
              <a:t>TDM</a:t>
            </a:r>
            <a:r>
              <a:rPr lang="en-IN" dirty="0" smtClean="0"/>
              <a:t>, </a:t>
            </a:r>
            <a:r>
              <a:rPr lang="en-IN" dirty="0"/>
              <a:t>data is not transmitted simultaneously rather the data is </a:t>
            </a:r>
            <a:r>
              <a:rPr lang="en-IN" dirty="0">
                <a:solidFill>
                  <a:srgbClr val="5430AA"/>
                </a:solidFill>
              </a:rPr>
              <a:t>transmitted one-by-one</a:t>
            </a:r>
            <a:r>
              <a:rPr lang="en-IN" dirty="0" smtClean="0"/>
              <a:t>.</a:t>
            </a:r>
          </a:p>
          <a:p>
            <a:r>
              <a:rPr lang="en-IN" b="1" dirty="0" smtClean="0"/>
              <a:t>TDM</a:t>
            </a:r>
            <a:r>
              <a:rPr lang="en-IN" dirty="0" smtClean="0"/>
              <a:t> is </a:t>
            </a:r>
            <a:r>
              <a:rPr lang="en-IN" dirty="0"/>
              <a:t>mainly used in </a:t>
            </a:r>
            <a:r>
              <a:rPr lang="en-IN" dirty="0" smtClean="0">
                <a:solidFill>
                  <a:srgbClr val="5430AA"/>
                </a:solidFill>
              </a:rPr>
              <a:t>Telephone lines, </a:t>
            </a:r>
            <a:r>
              <a:rPr lang="en-IN" dirty="0">
                <a:solidFill>
                  <a:srgbClr val="5430AA"/>
                </a:solidFill>
              </a:rPr>
              <a:t>ISDN</a:t>
            </a:r>
            <a:r>
              <a:rPr lang="en-IN" dirty="0"/>
              <a:t> (Integrated Services Digital Network) telephone lines.</a:t>
            </a:r>
            <a:endParaRPr lang="en-IN" dirty="0">
              <a:solidFill>
                <a:srgbClr val="5430AA"/>
              </a:solidFill>
            </a:endParaRPr>
          </a:p>
          <a:p>
            <a:endParaRPr lang="en-IN" dirty="0" smtClean="0">
              <a:solidFill>
                <a:srgbClr val="5430AA"/>
              </a:solidFill>
            </a:endParaRP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918" y="3882905"/>
            <a:ext cx="3176626" cy="2705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325" y="863444"/>
            <a:ext cx="1546994" cy="4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6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D792E8-8838-4744-A7DD-92B0ED183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Communication Networks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D9EBF344-4A7B-4C4A-AF6D-6441BD040AB3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191446" y="0"/>
            <a:ext cx="0" cy="682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CA925EF2-D58F-4AC0-ACED-F747CC08D69F}"/>
              </a:ext>
            </a:extLst>
          </p:cNvPr>
          <p:cNvCxnSpPr>
            <a:cxnSpLocks/>
          </p:cNvCxnSpPr>
          <p:nvPr/>
        </p:nvCxnSpPr>
        <p:spPr>
          <a:xfrm>
            <a:off x="1191446" y="5063613"/>
            <a:ext cx="0" cy="17943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="" xmlns:a16="http://schemas.microsoft.com/office/drawing/2014/main" id="{4BD1E24D-7739-4C4F-8234-2614FB54ADBC}"/>
              </a:ext>
            </a:extLst>
          </p:cNvPr>
          <p:cNvSpPr/>
          <p:nvPr/>
        </p:nvSpPr>
        <p:spPr>
          <a:xfrm>
            <a:off x="954165" y="682906"/>
            <a:ext cx="474562" cy="474562"/>
          </a:xfrm>
          <a:prstGeom prst="ellips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ym typeface="Wingdings 2" panose="05020102010507070707" pitchFamily="18" charset="2"/>
              </a:rPr>
              <a:t>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0F422F9-3B3A-4A97-ADB3-F83B13E11C16}"/>
              </a:ext>
            </a:extLst>
          </p:cNvPr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Looping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F34260FD-CAA3-43A0-977C-7E4B57013872}"/>
              </a:ext>
            </a:extLst>
          </p:cNvPr>
          <p:cNvCxnSpPr>
            <a:cxnSpLocks/>
          </p:cNvCxnSpPr>
          <p:nvPr/>
        </p:nvCxnSpPr>
        <p:spPr>
          <a:xfrm>
            <a:off x="1191446" y="1157468"/>
            <a:ext cx="0" cy="246540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DA2F9A4-6988-4274-8384-12496EC9D59D}"/>
              </a:ext>
            </a:extLst>
          </p:cNvPr>
          <p:cNvSpPr txBox="1"/>
          <p:nvPr/>
        </p:nvSpPr>
        <p:spPr>
          <a:xfrm>
            <a:off x="1458964" y="731706"/>
            <a:ext cx="480131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Topics to be covered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LANs, MANs and WANs 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Switching </a:t>
            </a:r>
            <a:r>
              <a:rPr lang="en-IN" dirty="0" smtClean="0"/>
              <a:t>Techniques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Circuit </a:t>
            </a:r>
            <a:r>
              <a:rPr lang="en-IN" dirty="0" smtClean="0"/>
              <a:t>Switching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Packet </a:t>
            </a:r>
            <a:r>
              <a:rPr lang="en-IN" dirty="0"/>
              <a:t>Switching </a:t>
            </a:r>
            <a:endParaRPr lang="en-I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Circuit Switching vs Packet Switching</a:t>
            </a:r>
            <a:r>
              <a:rPr lang="en-IN" dirty="0"/>
              <a:t>	</a:t>
            </a:r>
            <a:br>
              <a:rPr lang="en-IN" dirty="0"/>
            </a:br>
            <a:endParaRPr lang="en-I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 smtClean="0">
              <a:cs typeface="Times New Roman" panose="02020603050405020304" pitchFamily="18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8152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/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0" dirty="0"/>
              <a:t/>
            </a:r>
            <a:br>
              <a:rPr lang="en-IN" b="0" dirty="0"/>
            </a:br>
            <a:r>
              <a:rPr lang="en-IN" b="0" dirty="0"/>
              <a:t> </a:t>
            </a:r>
            <a:r>
              <a:rPr lang="en-IN" sz="4000" dirty="0"/>
              <a:t>LANs, MANs and WANs</a:t>
            </a:r>
            <a:r>
              <a:rPr lang="en-IN" b="0" dirty="0"/>
              <a:t>	</a:t>
            </a:r>
            <a:br>
              <a:rPr lang="en-IN" b="0" dirty="0"/>
            </a:br>
            <a:endParaRPr lang="en-IN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4345643"/>
              </p:ext>
            </p:extLst>
          </p:nvPr>
        </p:nvGraphicFramePr>
        <p:xfrm>
          <a:off x="131762" y="747689"/>
          <a:ext cx="11928476" cy="12101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121012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994820"/>
              </p:ext>
            </p:extLst>
          </p:nvPr>
        </p:nvGraphicFramePr>
        <p:xfrm>
          <a:off x="131762" y="195772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1" dirty="0" smtClean="0">
                          <a:solidFill>
                            <a:srgbClr val="5430AA"/>
                          </a:solidFill>
                        </a:rPr>
                        <a:t>Full-form</a:t>
                      </a:r>
                      <a:endParaRPr lang="en-IN" sz="2000" b="1" dirty="0">
                        <a:solidFill>
                          <a:srgbClr val="5430AA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 Area Network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Metropolitan Area Network</a:t>
                      </a:r>
                      <a:endParaRPr lang="en-IN" sz="2800" dirty="0"/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Wide Area Network</a:t>
                      </a:r>
                      <a:endParaRPr lang="en-IN" sz="2800" dirty="0"/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208318"/>
              </p:ext>
            </p:extLst>
          </p:nvPr>
        </p:nvGraphicFramePr>
        <p:xfrm>
          <a:off x="131762" y="275002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Propagation delay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Short 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Moderate 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High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31762" y="235387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Transmission speed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High comparatively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Average comparatively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Low comparatively</a:t>
                      </a:r>
                      <a:endParaRPr lang="en-IN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079376"/>
              </p:ext>
            </p:extLst>
          </p:nvPr>
        </p:nvGraphicFramePr>
        <p:xfrm>
          <a:off x="131762" y="494422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Ownership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Private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Private or public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Private or public</a:t>
                      </a:r>
                      <a:endParaRPr lang="en-IN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131762" y="314617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Congestion 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Low comparatively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Average comparatively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High comparatively</a:t>
                      </a:r>
                      <a:endParaRPr lang="en-IN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800598"/>
              </p:ext>
            </p:extLst>
          </p:nvPr>
        </p:nvGraphicFramePr>
        <p:xfrm>
          <a:off x="131762" y="3542323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Maintenance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Easy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Difficult than LAN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Difficult than MAN</a:t>
                      </a:r>
                      <a:r>
                        <a:rPr lang="en-US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and LAN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40490"/>
              </p:ext>
            </p:extLst>
          </p:nvPr>
        </p:nvGraphicFramePr>
        <p:xfrm>
          <a:off x="131762" y="3938473"/>
          <a:ext cx="11928476" cy="100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Scope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Small (1 to 10 Km)</a:t>
                      </a:r>
                    </a:p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e.g.</a:t>
                      </a:r>
                      <a:r>
                        <a:rPr lang="en-US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Small building, cluster of building, organization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Multiple Building or Society or in a city.(</a:t>
                      </a:r>
                      <a:r>
                        <a:rPr lang="en-US" sz="20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upto</a:t>
                      </a: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100 Km area)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Multiple city or country</a:t>
                      </a:r>
                      <a:r>
                        <a:rPr lang="en-US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sz="2000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beyone</a:t>
                      </a:r>
                      <a:r>
                        <a:rPr lang="en-US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100Km)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076817"/>
              </p:ext>
            </p:extLst>
          </p:nvPr>
        </p:nvGraphicFramePr>
        <p:xfrm>
          <a:off x="131762" y="5340371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82119"/>
                <a:gridCol w="2982119"/>
                <a:gridCol w="2982119"/>
                <a:gridCol w="2982119"/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 smtClean="0">
                          <a:solidFill>
                            <a:srgbClr val="5430AA"/>
                          </a:solidFill>
                          <a:latin typeface="+mn-lt"/>
                          <a:ea typeface="+mn-ea"/>
                          <a:cs typeface="+mn-cs"/>
                        </a:rPr>
                        <a:t>Medium</a:t>
                      </a:r>
                      <a:endParaRPr lang="en-IN" sz="2000" b="1" kern="1200" dirty="0">
                        <a:solidFill>
                          <a:srgbClr val="5430AA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Cable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Telephone lines</a:t>
                      </a:r>
                      <a:endParaRPr lang="en-I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Telephone lines</a:t>
                      </a: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IN" sz="2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satellite</a:t>
                      </a:r>
                      <a:endParaRPr lang="en-IN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850" y="800836"/>
            <a:ext cx="909743" cy="114461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320" y="800836"/>
            <a:ext cx="908180" cy="114330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6256" y="800836"/>
            <a:ext cx="889879" cy="114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Switching Techniques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74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MCWC Subject?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dirty="0" smtClean="0"/>
              <a:t>University had enrolled this subject (MCWC) for the students to make them understand: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Mobile and wireless network systems such as </a:t>
            </a:r>
            <a:r>
              <a:rPr lang="en-IN" dirty="0" smtClean="0">
                <a:solidFill>
                  <a:srgbClr val="9933FF"/>
                </a:solidFill>
              </a:rPr>
              <a:t>2G/3G/4G </a:t>
            </a:r>
            <a:r>
              <a:rPr lang="en-IN" dirty="0" smtClean="0"/>
              <a:t>mobile telephony/data networks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Understand </a:t>
            </a:r>
            <a:r>
              <a:rPr lang="en-IN" dirty="0">
                <a:solidFill>
                  <a:srgbClr val="9933FF"/>
                </a:solidFill>
              </a:rPr>
              <a:t>GSM</a:t>
            </a:r>
            <a:r>
              <a:rPr lang="en-IN" dirty="0"/>
              <a:t> </a:t>
            </a:r>
            <a:r>
              <a:rPr lang="en-IN" dirty="0" smtClean="0"/>
              <a:t>, </a:t>
            </a:r>
            <a:r>
              <a:rPr lang="en-IN" dirty="0" smtClean="0">
                <a:solidFill>
                  <a:srgbClr val="9933FF"/>
                </a:solidFill>
              </a:rPr>
              <a:t>GPRS , </a:t>
            </a:r>
            <a:r>
              <a:rPr lang="en-IN" dirty="0" err="1" smtClean="0">
                <a:solidFill>
                  <a:srgbClr val="9933FF"/>
                </a:solidFill>
              </a:rPr>
              <a:t>MobileIP</a:t>
            </a:r>
            <a:endParaRPr lang="en-IN" dirty="0">
              <a:solidFill>
                <a:srgbClr val="9933FF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IN" dirty="0" smtClean="0"/>
              <a:t>Understand </a:t>
            </a:r>
            <a:r>
              <a:rPr lang="en-IN" dirty="0"/>
              <a:t>the working of </a:t>
            </a:r>
            <a:r>
              <a:rPr lang="en-IN" dirty="0">
                <a:solidFill>
                  <a:srgbClr val="9933FF"/>
                </a:solidFill>
              </a:rPr>
              <a:t>wireless</a:t>
            </a:r>
            <a:r>
              <a:rPr lang="en-IN" dirty="0"/>
              <a:t> local area network, </a:t>
            </a:r>
            <a:r>
              <a:rPr lang="en-IN" dirty="0">
                <a:solidFill>
                  <a:srgbClr val="9933FF"/>
                </a:solidFill>
              </a:rPr>
              <a:t>Bluetooth</a:t>
            </a:r>
            <a:r>
              <a:rPr lang="en-IN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Basics Mobile App Development using </a:t>
            </a:r>
            <a:r>
              <a:rPr lang="en-IN" dirty="0" smtClean="0">
                <a:solidFill>
                  <a:srgbClr val="9933FF"/>
                </a:solidFill>
              </a:rPr>
              <a:t>Android</a:t>
            </a:r>
            <a:endParaRPr lang="en-IN" dirty="0">
              <a:solidFill>
                <a:srgbClr val="9933FF"/>
              </a:solidFill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4768" y="2466206"/>
            <a:ext cx="3901468" cy="2282774"/>
          </a:xfrm>
          <a:prstGeom prst="rect">
            <a:avLst/>
          </a:prstGeom>
        </p:spPr>
      </p:pic>
      <p:pic>
        <p:nvPicPr>
          <p:cNvPr id="2050" name="Picture 2" descr="Wireless - internetserviceprovi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755" y="3149153"/>
            <a:ext cx="1208856" cy="75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11" y="3889840"/>
            <a:ext cx="1214270" cy="12142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84" y="3872464"/>
            <a:ext cx="1249022" cy="12490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970" y="5327582"/>
            <a:ext cx="587401" cy="8940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012" y="5340109"/>
            <a:ext cx="1160101" cy="8689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07" y="5383553"/>
            <a:ext cx="1603988" cy="7820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56989" y="5022112"/>
            <a:ext cx="1724025" cy="15049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730" y="5297801"/>
            <a:ext cx="1830623" cy="95357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291" y="3899282"/>
            <a:ext cx="1195387" cy="119538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24909" y="3769202"/>
            <a:ext cx="1394581" cy="14555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4696" y="3898879"/>
            <a:ext cx="1126512" cy="11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6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Switching Techniques	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87" y="711201"/>
            <a:ext cx="7347495" cy="57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6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 </a:t>
            </a:r>
            <a:r>
              <a:rPr lang="en-IN" dirty="0" smtClean="0"/>
              <a:t>Switching Techniques</a:t>
            </a:r>
            <a:r>
              <a:rPr lang="en-IN" dirty="0"/>
              <a:t>	</a:t>
            </a:r>
            <a:br>
              <a:rPr lang="en-IN" dirty="0"/>
            </a:br>
            <a:endParaRPr lang="en-IN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941" y="1801351"/>
            <a:ext cx="4095750" cy="1857375"/>
          </a:xfr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131181" y="863444"/>
            <a:ext cx="7716211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For transmission of data beyond a local area, communication is typically achieved by transmitting data from </a:t>
            </a:r>
            <a:r>
              <a:rPr lang="en-IN" dirty="0">
                <a:solidFill>
                  <a:srgbClr val="5430AA"/>
                </a:solidFill>
              </a:rPr>
              <a:t>source</a:t>
            </a:r>
            <a:r>
              <a:rPr lang="en-IN" dirty="0"/>
              <a:t> to </a:t>
            </a:r>
            <a:r>
              <a:rPr lang="en-IN" dirty="0">
                <a:solidFill>
                  <a:srgbClr val="5430AA"/>
                </a:solidFill>
              </a:rPr>
              <a:t>destination</a:t>
            </a:r>
            <a:r>
              <a:rPr lang="en-IN" dirty="0"/>
              <a:t> through a network of </a:t>
            </a:r>
            <a:r>
              <a:rPr lang="en-IN" dirty="0">
                <a:solidFill>
                  <a:srgbClr val="5430AA"/>
                </a:solidFill>
              </a:rPr>
              <a:t>intermediate switching </a:t>
            </a:r>
            <a:r>
              <a:rPr lang="en-IN" dirty="0" smtClean="0">
                <a:solidFill>
                  <a:srgbClr val="5430AA"/>
                </a:solidFill>
              </a:rPr>
              <a:t>nodes.</a:t>
            </a:r>
          </a:p>
          <a:p>
            <a:r>
              <a:rPr lang="en-IN" dirty="0" smtClean="0"/>
              <a:t>Purpose </a:t>
            </a:r>
            <a:r>
              <a:rPr lang="en-IN" dirty="0"/>
              <a:t>is to provide a switching facility that will move the </a:t>
            </a:r>
            <a:r>
              <a:rPr lang="en-IN" dirty="0">
                <a:solidFill>
                  <a:srgbClr val="5430AA"/>
                </a:solidFill>
              </a:rPr>
              <a:t>data</a:t>
            </a:r>
            <a:r>
              <a:rPr lang="en-IN" dirty="0"/>
              <a:t> from </a:t>
            </a:r>
            <a:r>
              <a:rPr lang="en-IN" dirty="0">
                <a:solidFill>
                  <a:srgbClr val="5430AA"/>
                </a:solidFill>
              </a:rPr>
              <a:t>node</a:t>
            </a:r>
            <a:r>
              <a:rPr lang="en-IN" dirty="0"/>
              <a:t> to </a:t>
            </a:r>
            <a:r>
              <a:rPr lang="en-IN" dirty="0">
                <a:solidFill>
                  <a:srgbClr val="5430AA"/>
                </a:solidFill>
              </a:rPr>
              <a:t>node</a:t>
            </a:r>
            <a:r>
              <a:rPr lang="en-IN" dirty="0"/>
              <a:t> until they reach their </a:t>
            </a:r>
            <a:r>
              <a:rPr lang="en-IN" dirty="0" smtClean="0"/>
              <a:t>destination.</a:t>
            </a:r>
          </a:p>
          <a:p>
            <a:r>
              <a:rPr lang="en-IN" dirty="0"/>
              <a:t>The </a:t>
            </a:r>
            <a:r>
              <a:rPr lang="en-IN" dirty="0">
                <a:solidFill>
                  <a:srgbClr val="5430AA"/>
                </a:solidFill>
              </a:rPr>
              <a:t>nodes</a:t>
            </a:r>
            <a:r>
              <a:rPr lang="en-IN" dirty="0"/>
              <a:t> are connected to each other in some </a:t>
            </a:r>
            <a:r>
              <a:rPr lang="en-IN" dirty="0">
                <a:solidFill>
                  <a:srgbClr val="5430AA"/>
                </a:solidFill>
              </a:rPr>
              <a:t>topology</a:t>
            </a:r>
            <a:r>
              <a:rPr lang="en-IN" dirty="0"/>
              <a:t> by </a:t>
            </a:r>
            <a:r>
              <a:rPr lang="en-IN" dirty="0">
                <a:solidFill>
                  <a:srgbClr val="5430AA"/>
                </a:solidFill>
              </a:rPr>
              <a:t>transmission links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Each </a:t>
            </a:r>
            <a:r>
              <a:rPr lang="en-IN" dirty="0"/>
              <a:t>station attaches to a node, and the collection </a:t>
            </a:r>
            <a:r>
              <a:rPr lang="en-IN" dirty="0" smtClean="0"/>
              <a:t>of nodes </a:t>
            </a:r>
            <a:r>
              <a:rPr lang="en-IN" dirty="0"/>
              <a:t>is referred to as a </a:t>
            </a:r>
            <a:r>
              <a:rPr lang="en-IN" b="1" dirty="0">
                <a:solidFill>
                  <a:srgbClr val="5430AA"/>
                </a:solidFill>
              </a:rPr>
              <a:t>communication network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US" dirty="0" smtClean="0"/>
              <a:t>Two types of </a:t>
            </a:r>
            <a:r>
              <a:rPr lang="en-IN" dirty="0"/>
              <a:t>Switching </a:t>
            </a:r>
            <a:r>
              <a:rPr lang="en-IN" dirty="0" smtClean="0"/>
              <a:t>Techniques: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olidFill>
                  <a:srgbClr val="5430AA"/>
                </a:solidFill>
              </a:rPr>
              <a:t>Circuit </a:t>
            </a:r>
            <a:r>
              <a:rPr lang="en-IN" dirty="0" smtClean="0">
                <a:solidFill>
                  <a:srgbClr val="5430AA"/>
                </a:solidFill>
              </a:rPr>
              <a:t>Switching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olidFill>
                  <a:srgbClr val="5430AA"/>
                </a:solidFill>
              </a:rPr>
              <a:t>Packet </a:t>
            </a:r>
            <a:r>
              <a:rPr lang="en-IN" dirty="0" smtClean="0">
                <a:solidFill>
                  <a:srgbClr val="5430AA"/>
                </a:solidFill>
              </a:rPr>
              <a:t>Switching</a:t>
            </a:r>
          </a:p>
          <a:p>
            <a:endParaRPr lang="en-IN" dirty="0" smtClean="0">
              <a:solidFill>
                <a:srgbClr val="5430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87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Circuit Switching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72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 Circuit Switching</a:t>
            </a:r>
            <a:r>
              <a:rPr lang="en-IN" dirty="0"/>
              <a:t>	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92" y="2368884"/>
            <a:ext cx="4286250" cy="240030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1181" y="863444"/>
            <a:ext cx="7286111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rgbClr val="5430AA"/>
                </a:solidFill>
              </a:rPr>
              <a:t>Connection-oriented</a:t>
            </a:r>
            <a:r>
              <a:rPr lang="en-IN" dirty="0"/>
              <a:t> networks</a:t>
            </a:r>
          </a:p>
          <a:p>
            <a:r>
              <a:rPr lang="en-IN" dirty="0" smtClean="0"/>
              <a:t>Dedicated </a:t>
            </a:r>
            <a:r>
              <a:rPr lang="en-IN" dirty="0">
                <a:solidFill>
                  <a:srgbClr val="5430AA"/>
                </a:solidFill>
              </a:rPr>
              <a:t>communication</a:t>
            </a:r>
            <a:r>
              <a:rPr lang="en-IN" dirty="0"/>
              <a:t> path between two </a:t>
            </a:r>
            <a:r>
              <a:rPr lang="en-IN" dirty="0" smtClean="0"/>
              <a:t>stations</a:t>
            </a:r>
          </a:p>
          <a:p>
            <a:r>
              <a:rPr lang="en-IN" dirty="0" smtClean="0"/>
              <a:t>The </a:t>
            </a:r>
            <a:r>
              <a:rPr lang="en-IN" dirty="0" smtClean="0">
                <a:solidFill>
                  <a:srgbClr val="5430AA"/>
                </a:solidFill>
              </a:rPr>
              <a:t>path</a:t>
            </a:r>
            <a:r>
              <a:rPr lang="en-IN" dirty="0" smtClean="0"/>
              <a:t> </a:t>
            </a:r>
            <a:r>
              <a:rPr lang="en-IN" dirty="0"/>
              <a:t>is </a:t>
            </a:r>
            <a:r>
              <a:rPr lang="en-IN" dirty="0">
                <a:solidFill>
                  <a:srgbClr val="5430AA"/>
                </a:solidFill>
              </a:rPr>
              <a:t>reserved</a:t>
            </a:r>
            <a:r>
              <a:rPr lang="en-IN" dirty="0"/>
              <a:t> for the single pair of end </a:t>
            </a:r>
            <a:r>
              <a:rPr lang="en-IN" dirty="0" smtClean="0"/>
              <a:t>users</a:t>
            </a:r>
          </a:p>
          <a:p>
            <a:r>
              <a:rPr lang="en-IN" dirty="0" smtClean="0"/>
              <a:t>This technique is </a:t>
            </a:r>
            <a:r>
              <a:rPr lang="en-IN" dirty="0" smtClean="0">
                <a:solidFill>
                  <a:srgbClr val="5430AA"/>
                </a:solidFill>
              </a:rPr>
              <a:t>suitable</a:t>
            </a:r>
            <a:r>
              <a:rPr lang="en-IN" dirty="0" smtClean="0"/>
              <a:t> </a:t>
            </a:r>
            <a:r>
              <a:rPr lang="en-IN" dirty="0"/>
              <a:t>for long continuous transmission, like </a:t>
            </a:r>
            <a:r>
              <a:rPr lang="en-IN" dirty="0">
                <a:solidFill>
                  <a:srgbClr val="5430AA"/>
                </a:solidFill>
              </a:rPr>
              <a:t>voice calls</a:t>
            </a:r>
            <a:r>
              <a:rPr lang="en-IN" dirty="0"/>
              <a:t>.</a:t>
            </a:r>
            <a:endParaRPr lang="en-IN" dirty="0" smtClean="0"/>
          </a:p>
          <a:p>
            <a:r>
              <a:rPr lang="en-IN" dirty="0" smtClean="0"/>
              <a:t>E.g. </a:t>
            </a:r>
            <a:r>
              <a:rPr lang="en-IN" dirty="0"/>
              <a:t>public telephone network</a:t>
            </a:r>
          </a:p>
          <a:p>
            <a:endParaRPr lang="en-IN" dirty="0" smtClean="0">
              <a:solidFill>
                <a:srgbClr val="5430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86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 Packet Switching 	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0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 Packet Switching 	</a:t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5" y="920146"/>
            <a:ext cx="4962525" cy="470535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1181" y="863444"/>
            <a:ext cx="7716211" cy="55905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65113" indent="-265113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5430AA"/>
              </a:buClr>
              <a:buFont typeface="Wingdings 3" panose="05040102010807070707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9625" indent="-352425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 3" panose="05040102010807070707" pitchFamily="18" charset="2"/>
              <a:buChar char="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19000"/>
              </a:lnSpc>
              <a:spcBef>
                <a:spcPts val="500"/>
              </a:spcBef>
              <a:buClr>
                <a:srgbClr val="5430AA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rgbClr val="5430AA"/>
                </a:solidFill>
              </a:rPr>
              <a:t>Connectionless</a:t>
            </a:r>
            <a:r>
              <a:rPr lang="en-IN" dirty="0"/>
              <a:t> </a:t>
            </a:r>
            <a:r>
              <a:rPr lang="en-IN" dirty="0" smtClean="0"/>
              <a:t>networks</a:t>
            </a:r>
          </a:p>
          <a:p>
            <a:r>
              <a:rPr lang="en-IN" dirty="0" smtClean="0"/>
              <a:t>Each </a:t>
            </a:r>
            <a:r>
              <a:rPr lang="en-IN" dirty="0"/>
              <a:t>node </a:t>
            </a:r>
            <a:r>
              <a:rPr lang="en-IN" dirty="0">
                <a:solidFill>
                  <a:srgbClr val="5430AA"/>
                </a:solidFill>
              </a:rPr>
              <a:t>determines</a:t>
            </a:r>
            <a:r>
              <a:rPr lang="en-IN" dirty="0"/>
              <a:t> next leg of transmission for each </a:t>
            </a:r>
            <a:r>
              <a:rPr lang="en-IN" dirty="0" smtClean="0"/>
              <a:t>packet.</a:t>
            </a:r>
          </a:p>
          <a:p>
            <a:r>
              <a:rPr lang="en-IN" dirty="0" smtClean="0"/>
              <a:t>Message </a:t>
            </a:r>
            <a:r>
              <a:rPr lang="en-IN" dirty="0"/>
              <a:t>is divided and grouped into a number of units called </a:t>
            </a:r>
            <a:r>
              <a:rPr lang="en-IN" dirty="0">
                <a:solidFill>
                  <a:srgbClr val="5430AA"/>
                </a:solidFill>
              </a:rPr>
              <a:t>packets</a:t>
            </a:r>
            <a:r>
              <a:rPr lang="en-IN" dirty="0"/>
              <a:t> that are individually </a:t>
            </a:r>
            <a:r>
              <a:rPr lang="en-IN" dirty="0">
                <a:solidFill>
                  <a:srgbClr val="5430AA"/>
                </a:solidFill>
              </a:rPr>
              <a:t>routed</a:t>
            </a:r>
            <a:r>
              <a:rPr lang="en-IN" dirty="0"/>
              <a:t> from the </a:t>
            </a:r>
            <a:r>
              <a:rPr lang="en-IN" dirty="0">
                <a:solidFill>
                  <a:srgbClr val="5430AA"/>
                </a:solidFill>
              </a:rPr>
              <a:t>source</a:t>
            </a:r>
            <a:r>
              <a:rPr lang="en-IN" dirty="0"/>
              <a:t> to the </a:t>
            </a:r>
            <a:r>
              <a:rPr lang="en-IN" dirty="0">
                <a:solidFill>
                  <a:srgbClr val="5430AA"/>
                </a:solidFill>
              </a:rPr>
              <a:t>destination</a:t>
            </a:r>
            <a:r>
              <a:rPr lang="en-IN" dirty="0" smtClean="0"/>
              <a:t>.</a:t>
            </a:r>
          </a:p>
          <a:p>
            <a:r>
              <a:rPr lang="en-US" dirty="0" smtClean="0"/>
              <a:t>This technique </a:t>
            </a:r>
            <a:r>
              <a:rPr lang="en-IN" dirty="0"/>
              <a:t>guarantees better </a:t>
            </a:r>
            <a:r>
              <a:rPr lang="en-IN" dirty="0">
                <a:solidFill>
                  <a:srgbClr val="5430AA"/>
                </a:solidFill>
              </a:rPr>
              <a:t>resource</a:t>
            </a:r>
            <a:r>
              <a:rPr lang="en-IN" dirty="0"/>
              <a:t> </a:t>
            </a:r>
            <a:r>
              <a:rPr lang="en-IN" dirty="0">
                <a:solidFill>
                  <a:srgbClr val="5430AA"/>
                </a:solidFill>
              </a:rPr>
              <a:t>utilization</a:t>
            </a:r>
            <a:r>
              <a:rPr lang="en-IN" dirty="0" smtClean="0"/>
              <a:t>.</a:t>
            </a:r>
          </a:p>
          <a:p>
            <a:r>
              <a:rPr lang="en-US" dirty="0" smtClean="0"/>
              <a:t>E.g. data transfer</a:t>
            </a:r>
            <a:endParaRPr lang="en-IN" dirty="0" smtClean="0"/>
          </a:p>
          <a:p>
            <a:endParaRPr lang="en-IN" dirty="0" smtClean="0"/>
          </a:p>
          <a:p>
            <a:endParaRPr lang="en-IN" dirty="0" smtClean="0">
              <a:solidFill>
                <a:srgbClr val="5430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44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Switching vs Packet Switching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08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Switching vs Packet Switching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3189984"/>
              </p:ext>
            </p:extLst>
          </p:nvPr>
        </p:nvGraphicFramePr>
        <p:xfrm>
          <a:off x="131763" y="863600"/>
          <a:ext cx="11928476" cy="975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Circuit Switching </a:t>
                      </a:r>
                      <a:endParaRPr lang="en-IN" sz="2800" b="1" dirty="0"/>
                    </a:p>
                  </a:txBody>
                  <a:tcPr>
                    <a:solidFill>
                      <a:srgbClr val="5430AA">
                        <a:alpha val="3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Packet Switching</a:t>
                      </a:r>
                      <a:endParaRPr lang="en-IN" sz="2800" b="1" dirty="0"/>
                    </a:p>
                  </a:txBody>
                  <a:tcPr>
                    <a:solidFill>
                      <a:srgbClr val="5430AA">
                        <a:alpha val="35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a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connection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oriented network switching technique.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 smtClean="0">
                          <a:effectLst/>
                        </a:rPr>
                        <a:t>It </a:t>
                      </a:r>
                      <a:r>
                        <a:rPr lang="en-IN" sz="2000" dirty="0">
                          <a:effectLst/>
                        </a:rPr>
                        <a:t>is a </a:t>
                      </a:r>
                      <a:r>
                        <a:rPr lang="en-IN" sz="2000" dirty="0">
                          <a:solidFill>
                            <a:srgbClr val="5430AA"/>
                          </a:solidFill>
                          <a:effectLst/>
                        </a:rPr>
                        <a:t>connectionless</a:t>
                      </a:r>
                      <a:r>
                        <a:rPr lang="en-IN" sz="2000" dirty="0">
                          <a:effectLst/>
                        </a:rPr>
                        <a:t> network switching technique.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646739"/>
              </p:ext>
            </p:extLst>
          </p:nvPr>
        </p:nvGraphicFramePr>
        <p:xfrm>
          <a:off x="131762" y="1838960"/>
          <a:ext cx="11928476" cy="701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Dedicated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path has to be established between the source and the destination before transfer of data commences.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 is no need to establish a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dedicated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path from the source to the destination.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24227"/>
              </p:ext>
            </p:extLst>
          </p:nvPr>
        </p:nvGraphicFramePr>
        <p:xfrm>
          <a:off x="131762" y="2540000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packets are routed along the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same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dedicated path.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Different data packets follow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different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paths.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2482"/>
              </p:ext>
            </p:extLst>
          </p:nvPr>
        </p:nvGraphicFramePr>
        <p:xfrm>
          <a:off x="131762" y="2936240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Initially designed for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voice transfer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Initially designed for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transfer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131762" y="3329940"/>
          <a:ext cx="11928476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store and forward transmission.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store and forward transmission.</a:t>
                      </a:r>
                      <a:endParaRPr lang="en-IN" sz="2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839748"/>
              </p:ext>
            </p:extLst>
          </p:nvPr>
        </p:nvGraphicFramePr>
        <p:xfrm>
          <a:off x="131762" y="3726180"/>
          <a:ext cx="11928476" cy="701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Data is processed and transmitted by the </a:t>
                      </a:r>
                      <a:r>
                        <a:rPr lang="en-IN" sz="2000" dirty="0" smtClean="0">
                          <a:solidFill>
                            <a:srgbClr val="5430AA"/>
                          </a:solidFill>
                        </a:rPr>
                        <a:t>source</a:t>
                      </a:r>
                      <a:r>
                        <a:rPr lang="en-IN" sz="2000" dirty="0" smtClean="0"/>
                        <a:t> station</a:t>
                      </a:r>
                      <a:r>
                        <a:rPr lang="en-IN" sz="2000" baseline="0" dirty="0" smtClean="0"/>
                        <a:t> </a:t>
                      </a:r>
                      <a:r>
                        <a:rPr lang="en-IN" sz="2000" dirty="0" smtClean="0"/>
                        <a:t>only.</a:t>
                      </a:r>
                      <a:endParaRPr lang="en-IN" sz="2000" dirty="0"/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Data is processed and transmitted, not only by the source station but at each </a:t>
                      </a:r>
                      <a:r>
                        <a:rPr lang="en-IN" sz="2000" dirty="0" smtClean="0">
                          <a:solidFill>
                            <a:srgbClr val="5430AA"/>
                          </a:solidFill>
                        </a:rPr>
                        <a:t>switching station</a:t>
                      </a:r>
                      <a:r>
                        <a:rPr lang="en-IN" sz="2000" dirty="0" smtClean="0"/>
                        <a:t>.</a:t>
                      </a:r>
                      <a:endParaRPr lang="en-IN" sz="2000" dirty="0"/>
                    </a:p>
                  </a:txBody>
                  <a:tcPr>
                    <a:solidFill>
                      <a:srgbClr val="5430AA">
                        <a:alpha val="2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662227"/>
              </p:ext>
            </p:extLst>
          </p:nvPr>
        </p:nvGraphicFramePr>
        <p:xfrm>
          <a:off x="131762" y="4427220"/>
          <a:ext cx="11928476" cy="131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4238"/>
                <a:gridCol w="5964238"/>
              </a:tblGrid>
              <a:tr h="731827"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 are </a:t>
                      </a:r>
                      <a:r>
                        <a:rPr lang="en-US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phases in circuit switching</a:t>
                      </a:r>
                    </a:p>
                    <a:p>
                      <a:r>
                        <a:rPr lang="en-US" sz="20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Connection Establishment</a:t>
                      </a:r>
                      <a:r>
                        <a:rPr lang="en-IN" sz="2000" dirty="0" smtClean="0"/>
                        <a:t/>
                      </a:r>
                      <a:br>
                        <a:rPr lang="en-IN" sz="2000" dirty="0" smtClean="0"/>
                      </a:b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ii) Data Transfer</a:t>
                      </a:r>
                      <a:r>
                        <a:rPr lang="en-IN" sz="2000" dirty="0" smtClean="0"/>
                        <a:t/>
                      </a:r>
                      <a:br>
                        <a:rPr lang="en-IN" sz="2000" dirty="0" smtClean="0"/>
                      </a:b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iii) Connection Released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Packet switching </a:t>
                      </a:r>
                      <a:r>
                        <a:rPr lang="en-IN" sz="2000" b="0" i="0" kern="1200" dirty="0" smtClean="0">
                          <a:solidFill>
                            <a:srgbClr val="5430AA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directly</a:t>
                      </a:r>
                      <a:r>
                        <a:rPr lang="en-IN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data transfer takes place .</a:t>
                      </a:r>
                      <a:endParaRPr lang="en-IN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298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GTU Questions</a:t>
            </a:r>
            <a:endParaRPr lang="en-IN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265570"/>
              </p:ext>
            </p:extLst>
          </p:nvPr>
        </p:nvGraphicFramePr>
        <p:xfrm>
          <a:off x="131763" y="763584"/>
          <a:ext cx="11898312" cy="5054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2113"/>
                <a:gridCol w="9284195"/>
                <a:gridCol w="853533"/>
                <a:gridCol w="122847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Sr.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Question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Marks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Year</a:t>
                      </a:r>
                      <a:endParaRPr lang="en-IN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Differentiate: Circuit Switching and Packet Switching.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Win’17,18</a:t>
                      </a:r>
                    </a:p>
                    <a:p>
                      <a:r>
                        <a:rPr lang="en-US" dirty="0" smtClean="0"/>
                        <a:t>Sum’18,19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Explain the </a:t>
                      </a:r>
                      <a:r>
                        <a:rPr lang="en-US" dirty="0" err="1" smtClean="0"/>
                        <a:t>Nyquist</a:t>
                      </a:r>
                      <a:r>
                        <a:rPr lang="en-US" dirty="0" smtClean="0"/>
                        <a:t> Theorem. Find the relationship among the</a:t>
                      </a:r>
                    </a:p>
                    <a:p>
                      <a:r>
                        <a:rPr lang="en-US" dirty="0" smtClean="0"/>
                        <a:t>following terms: Channel Capacity(C), Bandwidth(B) and Signal-to-Noise Ratio(SNR).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</a:p>
                    <a:p>
                      <a:pPr algn="ctr"/>
                      <a:r>
                        <a:rPr lang="en-US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Sum’18</a:t>
                      </a:r>
                    </a:p>
                    <a:p>
                      <a:r>
                        <a:rPr lang="en-US" dirty="0" smtClean="0"/>
                        <a:t>Win’19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Define the term Multiplexing. Explain the FDM and TDM with one example each.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</a:p>
                    <a:p>
                      <a:pPr algn="ctr"/>
                      <a:r>
                        <a:rPr lang="en-US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Sum’18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Sum’19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 have a channel with a 1-MHz bandwidth. The SNR value for this channel is 63. What are the appropriate Bit rate and Signal level using Shannon’s and </a:t>
                      </a:r>
                      <a:r>
                        <a:rPr lang="en-US" dirty="0" err="1" smtClean="0"/>
                        <a:t>Nyquist’s</a:t>
                      </a:r>
                      <a:r>
                        <a:rPr lang="en-US" dirty="0" smtClean="0"/>
                        <a:t> Formula?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Win’19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typical voice channel has SNR as 30dB and Bandwidth as 2.7KHz. Calculate the approximate maximum information capacity of the channel?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Win’19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Define: Peak Amplitude (A), Frequency (f) and Period (T).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Win’17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Compare the LAN and WAN.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Sum’18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is noise? Discuss briefly types of noise and its effect on transmission signal.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Win’18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do you mean by channel capacity? What are the factors that affect it?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Win’17,18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595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1831"/>
              </p:ext>
            </p:extLst>
          </p:nvPr>
        </p:nvGraphicFramePr>
        <p:xfrm>
          <a:off x="131763" y="863600"/>
          <a:ext cx="10087058" cy="792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06003"/>
                <a:gridCol w="91810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Book:</a:t>
                      </a:r>
                      <a:endParaRPr lang="en-IN" sz="2000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kern="1200" dirty="0" smtClean="0"/>
                        <a:t>Wireless Communications &amp; Networks, Second Edition, William Stallings by Pearson</a:t>
                      </a:r>
                      <a:endParaRPr lang="en-IN" sz="2000" b="0" i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IN" sz="2000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b="0" i="1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366" y="75037"/>
            <a:ext cx="561128" cy="56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8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915463-E8EE-4502-8261-E337007EF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D9EBF344-4A7B-4C4A-AF6D-6441BD040AB3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191446" y="0"/>
            <a:ext cx="0" cy="682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CA925EF2-D58F-4AC0-ACED-F747CC08D69F}"/>
              </a:ext>
            </a:extLst>
          </p:cNvPr>
          <p:cNvCxnSpPr>
            <a:cxnSpLocks/>
          </p:cNvCxnSpPr>
          <p:nvPr/>
        </p:nvCxnSpPr>
        <p:spPr>
          <a:xfrm>
            <a:off x="1191446" y="5063613"/>
            <a:ext cx="0" cy="17943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="" xmlns:a16="http://schemas.microsoft.com/office/drawing/2014/main" id="{4BD1E24D-7739-4C4F-8234-2614FB54ADBC}"/>
              </a:ext>
            </a:extLst>
          </p:cNvPr>
          <p:cNvSpPr/>
          <p:nvPr/>
        </p:nvSpPr>
        <p:spPr>
          <a:xfrm>
            <a:off x="954165" y="682906"/>
            <a:ext cx="474562" cy="474562"/>
          </a:xfrm>
          <a:prstGeom prst="ellips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ym typeface="Wingdings 2" panose="05020102010507070707" pitchFamily="18" charset="2"/>
              </a:rPr>
              <a:t>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0F422F9-3B3A-4A97-ADB3-F83B13E11C16}"/>
              </a:ext>
            </a:extLst>
          </p:cNvPr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Looping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F34260FD-CAA3-43A0-977C-7E4B57013872}"/>
              </a:ext>
            </a:extLst>
          </p:cNvPr>
          <p:cNvCxnSpPr>
            <a:cxnSpLocks/>
          </p:cNvCxnSpPr>
          <p:nvPr/>
        </p:nvCxnSpPr>
        <p:spPr>
          <a:xfrm>
            <a:off x="1191446" y="1157468"/>
            <a:ext cx="0" cy="246540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DA2F9A4-6988-4274-8384-12496EC9D59D}"/>
              </a:ext>
            </a:extLst>
          </p:cNvPr>
          <p:cNvSpPr txBox="1"/>
          <p:nvPr/>
        </p:nvSpPr>
        <p:spPr>
          <a:xfrm>
            <a:off x="1458964" y="731706"/>
            <a:ext cx="573586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Topics to be covered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Signals for Conveying Information </a:t>
            </a:r>
            <a:endParaRPr lang="en-I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Time Domain </a:t>
            </a:r>
            <a:r>
              <a:rPr lang="en-IN" dirty="0" smtClean="0"/>
              <a:t>Concept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Frequency Domain </a:t>
            </a:r>
            <a:r>
              <a:rPr lang="en-IN" dirty="0" smtClean="0"/>
              <a:t>Concept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/>
              <a:t>Relationship between Data Rate and </a:t>
            </a:r>
            <a:r>
              <a:rPr lang="en-US" altLang="en-US" dirty="0" smtClean="0"/>
              <a:t>Bandwidth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Analog</a:t>
            </a:r>
            <a:r>
              <a:rPr lang="en-IN" dirty="0" smtClean="0"/>
              <a:t> </a:t>
            </a:r>
            <a:r>
              <a:rPr lang="en-IN" dirty="0"/>
              <a:t>and Digital Data Transmission </a:t>
            </a:r>
            <a:endParaRPr lang="en-I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cs typeface="Times New Roman" panose="02020603050405020304" pitchFamily="18" charset="0"/>
              </a:rPr>
              <a:t>Reasons for Choosing Data and Signal </a:t>
            </a:r>
            <a:r>
              <a:rPr lang="en-US" altLang="en-US" dirty="0" smtClean="0">
                <a:cs typeface="Times New Roman" panose="02020603050405020304" pitchFamily="18" charset="0"/>
              </a:rPr>
              <a:t>Combinations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 smtClean="0">
                <a:cs typeface="Times New Roman" panose="02020603050405020304" pitchFamily="18" charset="0"/>
              </a:rPr>
              <a:t>Channel Capacity</a:t>
            </a:r>
            <a:endParaRPr lang="en-US" altLang="en-US" dirty="0"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 smtClean="0">
                <a:cs typeface="Times New Roman" panose="02020603050405020304" pitchFamily="18" charset="0"/>
              </a:rPr>
              <a:t>Transmission Media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 smtClean="0">
                <a:cs typeface="Times New Roman" panose="02020603050405020304" pitchFamily="18" charset="0"/>
              </a:rPr>
              <a:t>Multiplexing </a:t>
            </a:r>
            <a:endParaRPr lang="en-US" altLang="en-US" dirty="0"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 smtClean="0"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54165" y="1952157"/>
            <a:ext cx="10515600" cy="2852737"/>
          </a:xfrm>
        </p:spPr>
        <p:txBody>
          <a:bodyPr/>
          <a:lstStyle/>
          <a:p>
            <a:r>
              <a:rPr lang="en-IN" dirty="0"/>
              <a:t>Transmission Fundamentals</a:t>
            </a:r>
          </a:p>
        </p:txBody>
      </p:sp>
    </p:spTree>
    <p:extLst>
      <p:ext uri="{BB962C8B-B14F-4D97-AF65-F5344CB8AC3E}">
        <p14:creationId xmlns:p14="http://schemas.microsoft.com/office/powerpoint/2010/main" val="209840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  <p:bldP spid="9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Thank You</a:t>
            </a:r>
            <a:endParaRPr lang="en-IN" i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140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0" dirty="0"/>
              <a:t/>
            </a:r>
            <a:br>
              <a:rPr lang="en-IN" b="0" dirty="0"/>
            </a:br>
            <a:r>
              <a:rPr lang="en-IN" b="0" dirty="0"/>
              <a:t> </a:t>
            </a:r>
            <a:r>
              <a:rPr lang="en-IN" dirty="0"/>
              <a:t>Signals for Conveying Information </a:t>
            </a:r>
            <a:r>
              <a:rPr lang="en-IN" b="0" dirty="0"/>
              <a:t>	</a:t>
            </a:r>
            <a:br>
              <a:rPr lang="en-IN" b="0" dirty="0"/>
            </a:b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1181" y="863444"/>
            <a:ext cx="5918638" cy="5590565"/>
          </a:xfrm>
        </p:spPr>
        <p:txBody>
          <a:bodyPr/>
          <a:lstStyle/>
          <a:p>
            <a:pPr marL="85725" indent="0">
              <a:lnSpc>
                <a:spcPct val="119000"/>
              </a:lnSpc>
              <a:spcBef>
                <a:spcPts val="100"/>
              </a:spcBef>
              <a:buNone/>
            </a:pPr>
            <a:r>
              <a:rPr lang="en-IN" b="1" dirty="0" smtClean="0"/>
              <a:t>Electromagnetic Signals:</a:t>
            </a:r>
          </a:p>
          <a:p>
            <a:pPr marL="428400">
              <a:lnSpc>
                <a:spcPct val="119000"/>
              </a:lnSpc>
              <a:spcBef>
                <a:spcPts val="100"/>
              </a:spcBef>
            </a:pPr>
            <a:r>
              <a:rPr lang="en-IN" dirty="0" smtClean="0"/>
              <a:t>The signals which are used as means to transmit </a:t>
            </a:r>
            <a:r>
              <a:rPr lang="en-IN" dirty="0" smtClean="0">
                <a:solidFill>
                  <a:srgbClr val="5430AA"/>
                </a:solidFill>
              </a:rPr>
              <a:t>information </a:t>
            </a:r>
            <a:r>
              <a:rPr lang="en-IN" dirty="0" smtClean="0"/>
              <a:t>are known </a:t>
            </a:r>
            <a:r>
              <a:rPr lang="en-IN" dirty="0"/>
              <a:t>as </a:t>
            </a:r>
            <a:r>
              <a:rPr lang="en-IN" dirty="0">
                <a:solidFill>
                  <a:srgbClr val="301B92"/>
                </a:solidFill>
              </a:rPr>
              <a:t>Electromagnetic </a:t>
            </a:r>
            <a:r>
              <a:rPr lang="en-IN" dirty="0" smtClean="0">
                <a:solidFill>
                  <a:srgbClr val="301B92"/>
                </a:solidFill>
              </a:rPr>
              <a:t>Signals.</a:t>
            </a:r>
          </a:p>
          <a:p>
            <a:pPr marL="428400">
              <a:lnSpc>
                <a:spcPct val="119000"/>
              </a:lnSpc>
              <a:spcBef>
                <a:spcPts val="100"/>
              </a:spcBef>
            </a:pPr>
            <a:r>
              <a:rPr lang="en-IN" dirty="0" smtClean="0">
                <a:solidFill>
                  <a:srgbClr val="301B92"/>
                </a:solidFill>
              </a:rPr>
              <a:t>I</a:t>
            </a:r>
            <a:r>
              <a:rPr lang="en-IN" dirty="0" smtClean="0"/>
              <a:t>t can be expressed as:</a:t>
            </a:r>
          </a:p>
          <a:p>
            <a:pPr lvl="1">
              <a:lnSpc>
                <a:spcPct val="119000"/>
              </a:lnSpc>
              <a:spcBef>
                <a:spcPts val="100"/>
              </a:spcBef>
            </a:pPr>
            <a:r>
              <a:rPr lang="en-IN" dirty="0" smtClean="0"/>
              <a:t>Function of Time</a:t>
            </a:r>
          </a:p>
          <a:p>
            <a:pPr lvl="1">
              <a:lnSpc>
                <a:spcPct val="119000"/>
              </a:lnSpc>
              <a:spcBef>
                <a:spcPts val="100"/>
              </a:spcBef>
            </a:pPr>
            <a:r>
              <a:rPr lang="en-IN" dirty="0" smtClean="0"/>
              <a:t>Function of Frequency</a:t>
            </a:r>
          </a:p>
          <a:p>
            <a:pPr marL="428400" indent="0">
              <a:lnSpc>
                <a:spcPct val="119000"/>
              </a:lnSpc>
              <a:spcBef>
                <a:spcPts val="100"/>
              </a:spcBef>
              <a:buNone/>
            </a:pP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20454"/>
            <a:ext cx="6096000" cy="457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098" y="3114247"/>
            <a:ext cx="345510" cy="3401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411" y="3493125"/>
            <a:ext cx="356293" cy="33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92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Domain Concept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67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deo Lecture 16x9 Light Template">
  <a:themeElements>
    <a:clrScheme name="Jay">
      <a:dk1>
        <a:srgbClr val="212121"/>
      </a:dk1>
      <a:lt1>
        <a:sysClr val="window" lastClr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Custom 1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VIdeo Lecture 16x9 Light Template">
  <a:themeElements>
    <a:clrScheme name="Jay">
      <a:dk1>
        <a:srgbClr val="212121"/>
      </a:dk1>
      <a:lt1>
        <a:sysClr val="window" lastClr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Custom 1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VIdeo Lecture 16x9 Light Template</Template>
  <TotalTime>6061</TotalTime>
  <Words>2912</Words>
  <Application>Microsoft Office PowerPoint</Application>
  <PresentationFormat>Widescreen</PresentationFormat>
  <Paragraphs>678</Paragraphs>
  <Slides>70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9" baseType="lpstr">
      <vt:lpstr>Roboto Thin</vt:lpstr>
      <vt:lpstr>Calibri</vt:lpstr>
      <vt:lpstr>Consolas</vt:lpstr>
      <vt:lpstr>Times New Roman</vt:lpstr>
      <vt:lpstr>Wingdings</vt:lpstr>
      <vt:lpstr>Courier New</vt:lpstr>
      <vt:lpstr>Roboto Condensed Light</vt:lpstr>
      <vt:lpstr>Wingdings 3</vt:lpstr>
      <vt:lpstr>Wingdings 2</vt:lpstr>
      <vt:lpstr>Symbol</vt:lpstr>
      <vt:lpstr>新細明體</vt:lpstr>
      <vt:lpstr>Roboto Condensed</vt:lpstr>
      <vt:lpstr>Segoe UI Black</vt:lpstr>
      <vt:lpstr>Roboto Mono Thin</vt:lpstr>
      <vt:lpstr>arial</vt:lpstr>
      <vt:lpstr>arial</vt:lpstr>
      <vt:lpstr>VIdeo Lecture 16x9 Light Template</vt:lpstr>
      <vt:lpstr>1_VIdeo Lecture 16x9 Light Template</vt:lpstr>
      <vt:lpstr>Equation</vt:lpstr>
      <vt:lpstr>Introduction to  MCWC </vt:lpstr>
      <vt:lpstr>MCWC GTU Syllabus</vt:lpstr>
      <vt:lpstr>Reference Books</vt:lpstr>
      <vt:lpstr>Unit-1: Introduction to  Transmission Fundamentals </vt:lpstr>
      <vt:lpstr>What is MCWC (Mobile Computing and Wireless Communication)?</vt:lpstr>
      <vt:lpstr>Why MCWC Subject?</vt:lpstr>
      <vt:lpstr>Transmission Fundamentals</vt:lpstr>
      <vt:lpstr>  Signals for Conveying Information   </vt:lpstr>
      <vt:lpstr>Time Domain Concept</vt:lpstr>
      <vt:lpstr>Time Domain Concept</vt:lpstr>
      <vt:lpstr>Time Domain Concept</vt:lpstr>
      <vt:lpstr>Time Domain Concept</vt:lpstr>
      <vt:lpstr>Frequency Domain Concept</vt:lpstr>
      <vt:lpstr>Frequency Domain Concept</vt:lpstr>
      <vt:lpstr>Relationship between Data Rate and Bandwidth</vt:lpstr>
      <vt:lpstr>Relationship between Data Rate and Bandwidth</vt:lpstr>
      <vt:lpstr>Analog and Digital Data Transmission </vt:lpstr>
      <vt:lpstr>  Analog and Digital Data Transmission   </vt:lpstr>
      <vt:lpstr>Analog vs Digital Transmission</vt:lpstr>
      <vt:lpstr>Analog and Digital Transmission Example</vt:lpstr>
      <vt:lpstr>Reasons for Choosing Data and Signal Combinations</vt:lpstr>
      <vt:lpstr>Reasons for Choosing Data and Signal Combinations</vt:lpstr>
      <vt:lpstr>Channel Capacity</vt:lpstr>
      <vt:lpstr>  Channel Capacity   </vt:lpstr>
      <vt:lpstr>Bandwidth Comparison</vt:lpstr>
      <vt:lpstr>Transmission Impairment </vt:lpstr>
      <vt:lpstr>Transmission Impairment </vt:lpstr>
      <vt:lpstr>What is Noise?</vt:lpstr>
      <vt:lpstr>What is Distortion?</vt:lpstr>
      <vt:lpstr>What is Attenuation?</vt:lpstr>
      <vt:lpstr>Maximum Data Rate for Noiseless and Noisy channels</vt:lpstr>
      <vt:lpstr>Maximum Data Rate for Noiseless and Noisy channels</vt:lpstr>
      <vt:lpstr>Nyquist Bandwidth for noiseless channel</vt:lpstr>
      <vt:lpstr>Nyquist Bandwidth for noiseless channel</vt:lpstr>
      <vt:lpstr>Nyquist Bandwidth for noiseless channel</vt:lpstr>
      <vt:lpstr>Nyquist Bandwidth: Example</vt:lpstr>
      <vt:lpstr>Nyquist Bandwidth: Example</vt:lpstr>
      <vt:lpstr>Signal-to-Noise Ratio</vt:lpstr>
      <vt:lpstr>Signal-to-Noise Ratio</vt:lpstr>
      <vt:lpstr>Shannon Capacity Formula for noisy channel</vt:lpstr>
      <vt:lpstr>Shannon Capacity Formula for noisy channel</vt:lpstr>
      <vt:lpstr>Nyquist and Shannon Formulations</vt:lpstr>
      <vt:lpstr>Nyquist and Shannon Formulations</vt:lpstr>
      <vt:lpstr>Nyquist and Shannon Formulations</vt:lpstr>
      <vt:lpstr>Nyquist and Shannon Formulations</vt:lpstr>
      <vt:lpstr>Exercise</vt:lpstr>
      <vt:lpstr>Exercise</vt:lpstr>
      <vt:lpstr>Classifications of Transmission Media</vt:lpstr>
      <vt:lpstr>Classifications of Transmission Media</vt:lpstr>
      <vt:lpstr>General Frequency Ranges</vt:lpstr>
      <vt:lpstr>General Frequency Ranges</vt:lpstr>
      <vt:lpstr>  Multiplexing   </vt:lpstr>
      <vt:lpstr> Why Multiplexing? </vt:lpstr>
      <vt:lpstr>Types of Multiplexers</vt:lpstr>
      <vt:lpstr>Multiplexing Techniques: Frequency Division Multiplexing (FDM)</vt:lpstr>
      <vt:lpstr>Multiplexing Techniques: Time Division Multiplexing (TDM)</vt:lpstr>
      <vt:lpstr>Communication Networks</vt:lpstr>
      <vt:lpstr>  LANs, MANs and WANs  </vt:lpstr>
      <vt:lpstr>Switching Techniques</vt:lpstr>
      <vt:lpstr>Switching Techniques </vt:lpstr>
      <vt:lpstr>  Switching Techniques  </vt:lpstr>
      <vt:lpstr>Circuit Switching</vt:lpstr>
      <vt:lpstr> Circuit Switching </vt:lpstr>
      <vt:lpstr>  Packet Switching  </vt:lpstr>
      <vt:lpstr>  Packet Switching   </vt:lpstr>
      <vt:lpstr>Circuit Switching vs Packet Switching</vt:lpstr>
      <vt:lpstr>Circuit Switching vs Packet Switching</vt:lpstr>
      <vt:lpstr>GTU Questions</vt:lpstr>
      <vt:lpstr>References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swati</dc:creator>
  <cp:lastModifiedBy>umesh patel</cp:lastModifiedBy>
  <cp:revision>482</cp:revision>
  <dcterms:created xsi:type="dcterms:W3CDTF">2020-06-13T06:07:05Z</dcterms:created>
  <dcterms:modified xsi:type="dcterms:W3CDTF">2021-07-25T09:25:02Z</dcterms:modified>
  <cp:contentStatus/>
</cp:coreProperties>
</file>